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9" r:id="rId5"/>
    <p:sldId id="270" r:id="rId6"/>
    <p:sldId id="265" r:id="rId7"/>
    <p:sldId id="258" r:id="rId8"/>
    <p:sldId id="268" r:id="rId9"/>
    <p:sldId id="262"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6A29"/>
    <a:srgbClr val="A236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169322" y="152400"/>
            <a:ext cx="822278" cy="685800"/>
          </a:xfrm>
          <a:prstGeom prst="rect">
            <a:avLst/>
          </a:prstGeom>
          <a:solidFill>
            <a:srgbClr val="D66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Diagonal Corner Rectangle 4"/>
          <p:cNvSpPr/>
          <p:nvPr/>
        </p:nvSpPr>
        <p:spPr>
          <a:xfrm>
            <a:off x="1" y="0"/>
            <a:ext cx="9143999" cy="6858000"/>
          </a:xfrm>
          <a:prstGeom prst="snip2DiagRect">
            <a:avLst>
              <a:gd name="adj1" fmla="val 0"/>
              <a:gd name="adj2" fmla="val 50000"/>
            </a:avLst>
          </a:prstGeom>
          <a:solidFill>
            <a:srgbClr val="A23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19112673">
            <a:off x="7918067" y="208410"/>
            <a:ext cx="878786" cy="1208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993659" y="622013"/>
            <a:ext cx="1597297" cy="400110"/>
          </a:xfrm>
          <a:prstGeom prst="rect">
            <a:avLst/>
          </a:prstGeom>
          <a:noFill/>
        </p:spPr>
        <p:txBody>
          <a:bodyPr wrap="none" rtlCol="0">
            <a:spAutoFit/>
          </a:bodyPr>
          <a:lstStyle/>
          <a:p>
            <a:r>
              <a:rPr lang="en-US" sz="2000" dirty="0" smtClean="0">
                <a:effectLst>
                  <a:outerShdw blurRad="38100" dist="38100" dir="2700000" algn="tl">
                    <a:srgbClr val="000000">
                      <a:alpha val="43137"/>
                    </a:srgbClr>
                  </a:outerShdw>
                </a:effectLst>
                <a:latin typeface="Bell MT" panose="02020503060305020303" pitchFamily="18" charset="0"/>
              </a:rPr>
              <a:t>Event Report</a:t>
            </a:r>
            <a:endParaRPr lang="en-US" sz="2000" dirty="0">
              <a:effectLst>
                <a:outerShdw blurRad="38100" dist="38100" dir="2700000" algn="tl">
                  <a:srgbClr val="000000">
                    <a:alpha val="43137"/>
                  </a:srgbClr>
                </a:outerShdw>
              </a:effectLst>
              <a:latin typeface="Bell MT" panose="02020503060305020303" pitchFamily="18" charset="0"/>
            </a:endParaRPr>
          </a:p>
        </p:txBody>
      </p:sp>
      <p:sp>
        <p:nvSpPr>
          <p:cNvPr id="20" name="Rectangle 19"/>
          <p:cNvSpPr/>
          <p:nvPr/>
        </p:nvSpPr>
        <p:spPr>
          <a:xfrm>
            <a:off x="152400" y="6019800"/>
            <a:ext cx="822278" cy="685800"/>
          </a:xfrm>
          <a:prstGeom prst="rect">
            <a:avLst/>
          </a:prstGeom>
          <a:solidFill>
            <a:srgbClr val="D66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18633917">
            <a:off x="303945" y="5469127"/>
            <a:ext cx="952018" cy="1115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E:\RTBI transparent logo - Cop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602718"/>
            <a:ext cx="1266092" cy="102869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710674" y="3625334"/>
            <a:ext cx="988476" cy="369332"/>
          </a:xfrm>
          <a:prstGeom prst="rect">
            <a:avLst/>
          </a:prstGeom>
          <a:noFill/>
        </p:spPr>
        <p:txBody>
          <a:bodyPr wrap="none" rtlCol="0">
            <a:spAutoFit/>
          </a:bodyPr>
          <a:lstStyle/>
          <a:p>
            <a:r>
              <a:rPr lang="en-US" b="1" dirty="0" smtClean="0">
                <a:solidFill>
                  <a:schemeClr val="bg1"/>
                </a:solidFill>
              </a:rPr>
              <a:t>Partners</a:t>
            </a:r>
            <a:endParaRPr lang="en-US" b="1" dirty="0">
              <a:solidFill>
                <a:schemeClr val="bg1"/>
              </a:solidFill>
            </a:endParaRPr>
          </a:p>
        </p:txBody>
      </p:sp>
      <p:sp>
        <p:nvSpPr>
          <p:cNvPr id="2" name="Rectangle 1"/>
          <p:cNvSpPr/>
          <p:nvPr/>
        </p:nvSpPr>
        <p:spPr>
          <a:xfrm>
            <a:off x="0" y="355937"/>
            <a:ext cx="6019800" cy="1015663"/>
          </a:xfrm>
          <a:prstGeom prst="rect">
            <a:avLst/>
          </a:prstGeom>
        </p:spPr>
        <p:txBody>
          <a:bodyPr wrap="square">
            <a:spAutoFit/>
          </a:bodyPr>
          <a:lstStyle/>
          <a:p>
            <a:pPr algn="ctr"/>
            <a:r>
              <a:rPr lang="en-US" sz="2000" b="1" dirty="0">
                <a:solidFill>
                  <a:schemeClr val="accent6">
                    <a:lumMod val="20000"/>
                    <a:lumOff val="80000"/>
                  </a:schemeClr>
                </a:solidFill>
                <a:latin typeface="Perpetua Titling MT" panose="02020502060505020804" pitchFamily="18" charset="0"/>
              </a:rPr>
              <a:t>Brainstorm to Build Domain-Specific </a:t>
            </a:r>
            <a:r>
              <a:rPr lang="en-US" sz="2000" b="1" dirty="0" smtClean="0">
                <a:solidFill>
                  <a:schemeClr val="accent6">
                    <a:lumMod val="20000"/>
                    <a:lumOff val="80000"/>
                  </a:schemeClr>
                </a:solidFill>
                <a:latin typeface="Perpetua Titling MT" panose="02020502060505020804" pitchFamily="18" charset="0"/>
              </a:rPr>
              <a:t>Startups | An </a:t>
            </a:r>
            <a:r>
              <a:rPr lang="en-US" sz="2000" b="1" dirty="0">
                <a:solidFill>
                  <a:schemeClr val="accent6">
                    <a:lumMod val="20000"/>
                    <a:lumOff val="80000"/>
                  </a:schemeClr>
                </a:solidFill>
                <a:latin typeface="Perpetua Titling MT" panose="02020502060505020804" pitchFamily="18" charset="0"/>
              </a:rPr>
              <a:t>IITM Impact Workshop </a:t>
            </a:r>
            <a:r>
              <a:rPr lang="en-US" sz="2000" b="1" dirty="0" smtClean="0">
                <a:solidFill>
                  <a:schemeClr val="accent6">
                    <a:lumMod val="20000"/>
                    <a:lumOff val="80000"/>
                  </a:schemeClr>
                </a:solidFill>
                <a:latin typeface="Perpetua Titling MT" panose="02020502060505020804" pitchFamily="18" charset="0"/>
              </a:rPr>
              <a:t>Series</a:t>
            </a:r>
          </a:p>
        </p:txBody>
      </p:sp>
      <p:pic>
        <p:nvPicPr>
          <p:cNvPr id="3" name="Picture 2" descr="http://www.incubation.iitm.ac.in/_/rsrc/1444581461085/home/Logo4.png?height=57&amp;width=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78" y="6095936"/>
            <a:ext cx="1905000" cy="5429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https://htic.iitm.ac.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7651" y="4135990"/>
            <a:ext cx="714375" cy="70485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bioincubator-iitm.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9075" y="5117067"/>
            <a:ext cx="771525" cy="647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6400" y="4602260"/>
            <a:ext cx="5917261" cy="646331"/>
          </a:xfrm>
          <a:prstGeom prst="rect">
            <a:avLst/>
          </a:prstGeom>
          <a:noFill/>
        </p:spPr>
        <p:txBody>
          <a:bodyPr wrap="none" rtlCol="0">
            <a:spAutoFit/>
          </a:bodyPr>
          <a:lstStyle/>
          <a:p>
            <a:r>
              <a:rPr lang="en-US" sz="3600" b="1" dirty="0" smtClean="0">
                <a:effectLst>
                  <a:outerShdw blurRad="38100" dist="38100" dir="2700000" algn="tl">
                    <a:srgbClr val="000000">
                      <a:alpha val="43137"/>
                    </a:srgbClr>
                  </a:outerShdw>
                </a:effectLst>
              </a:rPr>
              <a:t> </a:t>
            </a:r>
            <a:r>
              <a:rPr lang="en-US" sz="3600" b="1" dirty="0">
                <a:solidFill>
                  <a:schemeClr val="accent6">
                    <a:lumMod val="20000"/>
                    <a:lumOff val="80000"/>
                  </a:schemeClr>
                </a:solidFill>
                <a:effectLst>
                  <a:outerShdw blurRad="38100" dist="38100" dir="2700000" algn="tl">
                    <a:srgbClr val="000000">
                      <a:alpha val="43137"/>
                    </a:srgbClr>
                  </a:outerShdw>
                </a:effectLst>
                <a:latin typeface="Bell MT" panose="02020503060305020303" pitchFamily="18" charset="0"/>
              </a:rPr>
              <a:t>Edition </a:t>
            </a:r>
            <a:r>
              <a:rPr lang="en-US" sz="3600" b="1" dirty="0" smtClean="0">
                <a:solidFill>
                  <a:schemeClr val="accent6">
                    <a:lumMod val="20000"/>
                    <a:lumOff val="80000"/>
                  </a:schemeClr>
                </a:solidFill>
                <a:effectLst>
                  <a:outerShdw blurRad="38100" dist="38100" dir="2700000" algn="tl">
                    <a:srgbClr val="000000">
                      <a:alpha val="43137"/>
                    </a:srgbClr>
                  </a:outerShdw>
                </a:effectLst>
                <a:latin typeface="Bell MT" panose="02020503060305020303" pitchFamily="18" charset="0"/>
              </a:rPr>
              <a:t>II: Electric Vehicles</a:t>
            </a:r>
            <a:endParaRPr lang="en-US" sz="3600" b="1" dirty="0">
              <a:effectLst>
                <a:outerShdw blurRad="38100" dist="38100" dir="2700000" algn="tl">
                  <a:srgbClr val="000000">
                    <a:alpha val="43137"/>
                  </a:srgbClr>
                </a:outerShdw>
              </a:effectLst>
            </a:endParaRPr>
          </a:p>
        </p:txBody>
      </p:sp>
      <p:sp>
        <p:nvSpPr>
          <p:cNvPr id="8" name="TextBox 7"/>
          <p:cNvSpPr txBox="1"/>
          <p:nvPr/>
        </p:nvSpPr>
        <p:spPr>
          <a:xfrm>
            <a:off x="2236331" y="5911270"/>
            <a:ext cx="237566" cy="369332"/>
          </a:xfrm>
          <a:prstGeom prst="rect">
            <a:avLst/>
          </a:prstGeom>
          <a:noFill/>
        </p:spPr>
        <p:txBody>
          <a:bodyPr wrap="none" rtlCol="0">
            <a:spAutoFit/>
          </a:bodyPr>
          <a:lstStyle/>
          <a:p>
            <a:r>
              <a:rPr lang="en-US" dirty="0" smtClean="0"/>
              <a:t> </a:t>
            </a:r>
            <a:endParaRPr lang="en-US" sz="1000" dirty="0"/>
          </a:p>
        </p:txBody>
      </p:sp>
      <p:sp>
        <p:nvSpPr>
          <p:cNvPr id="9" name="TextBox 8"/>
          <p:cNvSpPr txBox="1"/>
          <p:nvPr/>
        </p:nvSpPr>
        <p:spPr>
          <a:xfrm>
            <a:off x="761999" y="3244334"/>
            <a:ext cx="6400801" cy="461665"/>
          </a:xfrm>
          <a:prstGeom prst="rect">
            <a:avLst/>
          </a:prstGeom>
          <a:noFill/>
        </p:spPr>
        <p:txBody>
          <a:bodyPr wrap="square" rtlCol="0">
            <a:spAutoFit/>
          </a:bodyPr>
          <a:lstStyle/>
          <a:p>
            <a:r>
              <a:rPr lang="en-US" sz="2400" i="1" dirty="0" smtClean="0">
                <a:solidFill>
                  <a:schemeClr val="bg1"/>
                </a:solidFill>
                <a:latin typeface="Californian FB" panose="0207040306080B030204" pitchFamily="18" charset="0"/>
                <a:cs typeface="Arial" panose="020B0604020202020204" pitchFamily="34" charset="0"/>
              </a:rPr>
              <a:t>Gaining </a:t>
            </a:r>
            <a:r>
              <a:rPr lang="en-US" sz="2400" i="1" dirty="0">
                <a:solidFill>
                  <a:schemeClr val="bg1"/>
                </a:solidFill>
                <a:latin typeface="Californian FB" panose="0207040306080B030204" pitchFamily="18" charset="0"/>
                <a:cs typeface="Arial" panose="020B0604020202020204" pitchFamily="34" charset="0"/>
              </a:rPr>
              <a:t>entrepreneurial insights into specific domain </a:t>
            </a:r>
            <a:r>
              <a:rPr lang="en-US" sz="2400" i="1" dirty="0" smtClean="0">
                <a:solidFill>
                  <a:schemeClr val="bg1"/>
                </a:solidFill>
                <a:latin typeface="Californian FB" panose="0207040306080B030204" pitchFamily="18" charset="0"/>
                <a:cs typeface="Arial" panose="020B0604020202020204" pitchFamily="34" charset="0"/>
              </a:rPr>
              <a:t>areas</a:t>
            </a:r>
            <a:endParaRPr lang="en-US" sz="2400" b="1" i="1" dirty="0">
              <a:solidFill>
                <a:schemeClr val="bg1"/>
              </a:solidFill>
              <a:effectLst>
                <a:outerShdw blurRad="38100" dist="38100" dir="2700000" algn="tl">
                  <a:srgbClr val="000000">
                    <a:alpha val="43137"/>
                  </a:srgbClr>
                </a:outerShdw>
              </a:effectLst>
              <a:latin typeface="Californian FB" panose="0207040306080B030204" pitchFamily="18" charset="0"/>
            </a:endParaRPr>
          </a:p>
        </p:txBody>
      </p:sp>
      <p:pic>
        <p:nvPicPr>
          <p:cNvPr id="1026" name="Picture 2" descr="F:\01-10-2016\DSC_875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35662" y="1626703"/>
            <a:ext cx="2264938" cy="15101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01-10-2016\DSC_87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 y="1626702"/>
            <a:ext cx="2264938" cy="15101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F:\01-10-2016\DSC_880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52766" y="1626703"/>
            <a:ext cx="2301587" cy="153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794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01-10-2016\DSC_888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096" r="3666"/>
          <a:stretch/>
        </p:blipFill>
        <p:spPr bwMode="auto">
          <a:xfrm>
            <a:off x="1" y="3412"/>
            <a:ext cx="9144000" cy="5373254"/>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Manual Input 4"/>
          <p:cNvSpPr/>
          <p:nvPr/>
        </p:nvSpPr>
        <p:spPr>
          <a:xfrm>
            <a:off x="0" y="4572000"/>
            <a:ext cx="9144000" cy="2320159"/>
          </a:xfrm>
          <a:prstGeom prst="flowChartManualInput">
            <a:avLst/>
          </a:prstGeom>
          <a:solidFill>
            <a:srgbClr val="D66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5715000" y="5181600"/>
            <a:ext cx="3429000" cy="1600438"/>
          </a:xfrm>
          <a:prstGeom prst="rect">
            <a:avLst/>
          </a:prstGeom>
          <a:noFill/>
        </p:spPr>
        <p:txBody>
          <a:bodyPr wrap="square" rtlCol="0">
            <a:spAutoFit/>
          </a:bodyPr>
          <a:lstStyle/>
          <a:p>
            <a:r>
              <a:rPr lang="en-US" sz="1400" dirty="0" smtClean="0">
                <a:solidFill>
                  <a:schemeClr val="bg1"/>
                </a:solidFill>
                <a:latin typeface="Arial Black" panose="020B0A04020102020204" pitchFamily="34" charset="0"/>
              </a:rPr>
              <a:t>For further details,</a:t>
            </a:r>
          </a:p>
          <a:p>
            <a:r>
              <a:rPr lang="en-US" sz="1400" dirty="0" smtClean="0">
                <a:solidFill>
                  <a:schemeClr val="bg1"/>
                </a:solidFill>
                <a:latin typeface="Arial Black" panose="020B0A04020102020204" pitchFamily="34" charset="0"/>
              </a:rPr>
              <a:t>Contact:</a:t>
            </a:r>
          </a:p>
          <a:p>
            <a:r>
              <a:rPr lang="en-US" sz="1400" dirty="0">
                <a:solidFill>
                  <a:schemeClr val="bg1"/>
                </a:solidFill>
              </a:rPr>
              <a:t>RTBI, Module#6, I Floor IITM Research Park, </a:t>
            </a:r>
            <a:r>
              <a:rPr lang="en-US" sz="1400" dirty="0" err="1">
                <a:solidFill>
                  <a:schemeClr val="bg1"/>
                </a:solidFill>
              </a:rPr>
              <a:t>Kanagam</a:t>
            </a:r>
            <a:r>
              <a:rPr lang="en-US" sz="1400" dirty="0">
                <a:solidFill>
                  <a:schemeClr val="bg1"/>
                </a:solidFill>
              </a:rPr>
              <a:t> Road,</a:t>
            </a:r>
            <a:br>
              <a:rPr lang="en-US" sz="1400" dirty="0">
                <a:solidFill>
                  <a:schemeClr val="bg1"/>
                </a:solidFill>
              </a:rPr>
            </a:br>
            <a:r>
              <a:rPr lang="en-US" sz="1400" dirty="0" err="1">
                <a:solidFill>
                  <a:schemeClr val="bg1"/>
                </a:solidFill>
              </a:rPr>
              <a:t>Tharamani</a:t>
            </a:r>
            <a:r>
              <a:rPr lang="en-US" sz="1400" dirty="0">
                <a:solidFill>
                  <a:schemeClr val="bg1"/>
                </a:solidFill>
              </a:rPr>
              <a:t>, Chennai 600 113</a:t>
            </a:r>
            <a:br>
              <a:rPr lang="en-US" sz="1400" dirty="0">
                <a:solidFill>
                  <a:schemeClr val="bg1"/>
                </a:solidFill>
              </a:rPr>
            </a:br>
            <a:r>
              <a:rPr lang="en-US" sz="1400" dirty="0">
                <a:solidFill>
                  <a:schemeClr val="bg1"/>
                </a:solidFill>
              </a:rPr>
              <a:t>P: +91 44 66469872</a:t>
            </a:r>
            <a:br>
              <a:rPr lang="en-US" sz="1400" dirty="0">
                <a:solidFill>
                  <a:schemeClr val="bg1"/>
                </a:solidFill>
              </a:rPr>
            </a:br>
            <a:r>
              <a:rPr lang="en-US" sz="1400" dirty="0">
                <a:solidFill>
                  <a:schemeClr val="bg1"/>
                </a:solidFill>
              </a:rPr>
              <a:t>Email: </a:t>
            </a:r>
            <a:r>
              <a:rPr lang="en-US" sz="1400" dirty="0" smtClean="0">
                <a:solidFill>
                  <a:schemeClr val="bg1"/>
                </a:solidFill>
              </a:rPr>
              <a:t>info@rtbi.in</a:t>
            </a:r>
            <a:endParaRPr lang="en-US" sz="1400" dirty="0" smtClean="0">
              <a:solidFill>
                <a:schemeClr val="bg1"/>
              </a:solidFill>
              <a:latin typeface="Arial Black" panose="020B0A04020102020204" pitchFamily="34" charset="0"/>
            </a:endParaRPr>
          </a:p>
        </p:txBody>
      </p:sp>
    </p:spTree>
    <p:extLst>
      <p:ext uri="{BB962C8B-B14F-4D97-AF65-F5344CB8AC3E}">
        <p14:creationId xmlns:p14="http://schemas.microsoft.com/office/powerpoint/2010/main" val="954913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01-10-2016\DSC_882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874" r="18805"/>
          <a:stretch/>
        </p:blipFill>
        <p:spPr bwMode="auto">
          <a:xfrm>
            <a:off x="5764496" y="3299611"/>
            <a:ext cx="3379503" cy="35583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01-10-2016\DSC_88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777"/>
          <a:stretch/>
        </p:blipFill>
        <p:spPr bwMode="auto">
          <a:xfrm>
            <a:off x="4827377" y="-1"/>
            <a:ext cx="4316624" cy="3299611"/>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Manual Input 3"/>
          <p:cNvSpPr/>
          <p:nvPr/>
        </p:nvSpPr>
        <p:spPr>
          <a:xfrm rot="5400000">
            <a:off x="263769" y="-263769"/>
            <a:ext cx="6858000" cy="7385538"/>
          </a:xfrm>
          <a:prstGeom prst="flowChartManualInput">
            <a:avLst/>
          </a:prstGeom>
          <a:solidFill>
            <a:srgbClr val="D66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3" name="Picture 5" descr="https://cdn4.iconfinder.com/data/icons/small-n-flat/24/calendar-128.png"/>
          <p:cNvPicPr>
            <a:picLocks noChangeAspect="1" noChangeArrowheads="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51692" y="1381779"/>
            <a:ext cx="562708" cy="6096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62610" y="1610380"/>
            <a:ext cx="2285049" cy="523220"/>
          </a:xfrm>
          <a:prstGeom prst="rect">
            <a:avLst/>
          </a:prstGeom>
          <a:noFill/>
        </p:spPr>
        <p:txBody>
          <a:bodyPr wrap="none" rtlCol="0">
            <a:spAutoFit/>
          </a:bodyPr>
          <a:lstStyle/>
          <a:p>
            <a:r>
              <a:rPr lang="en-US" sz="1400" b="1" dirty="0" smtClean="0">
                <a:solidFill>
                  <a:schemeClr val="bg1"/>
                </a:solidFill>
              </a:rPr>
              <a:t>1</a:t>
            </a:r>
            <a:r>
              <a:rPr lang="en-US" sz="1400" b="1" baseline="30000" dirty="0" smtClean="0">
                <a:solidFill>
                  <a:schemeClr val="bg1"/>
                </a:solidFill>
              </a:rPr>
              <a:t>st</a:t>
            </a:r>
            <a:r>
              <a:rPr lang="en-US" sz="1400" b="1" dirty="0" smtClean="0">
                <a:solidFill>
                  <a:schemeClr val="bg1"/>
                </a:solidFill>
              </a:rPr>
              <a:t> October, 2016</a:t>
            </a:r>
          </a:p>
          <a:p>
            <a:r>
              <a:rPr lang="en-US" sz="1400" b="1" dirty="0" smtClean="0">
                <a:solidFill>
                  <a:schemeClr val="bg1"/>
                </a:solidFill>
              </a:rPr>
              <a:t>Between 9:30 am to 1:30pm</a:t>
            </a:r>
            <a:endParaRPr lang="en-US" sz="1400" b="1" dirty="0">
              <a:solidFill>
                <a:schemeClr val="bg1"/>
              </a:solidFill>
            </a:endParaRPr>
          </a:p>
        </p:txBody>
      </p:sp>
      <p:pic>
        <p:nvPicPr>
          <p:cNvPr id="2055" name="Picture 7" descr="http://wdmservices.com/wp-content/uploads/2015/04/location.png"/>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8667" y="1381779"/>
            <a:ext cx="601333" cy="65144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13504" y="1610379"/>
            <a:ext cx="2053896" cy="523220"/>
          </a:xfrm>
          <a:prstGeom prst="rect">
            <a:avLst/>
          </a:prstGeom>
          <a:noFill/>
        </p:spPr>
        <p:txBody>
          <a:bodyPr wrap="none" rtlCol="0">
            <a:spAutoFit/>
          </a:bodyPr>
          <a:lstStyle/>
          <a:p>
            <a:r>
              <a:rPr lang="en-US" sz="1400" b="1" dirty="0" smtClean="0">
                <a:solidFill>
                  <a:schemeClr val="bg1"/>
                </a:solidFill>
              </a:rPr>
              <a:t>IIT Madras Research Park</a:t>
            </a:r>
          </a:p>
          <a:p>
            <a:r>
              <a:rPr lang="en-US" sz="1400" b="1" dirty="0" err="1" smtClean="0">
                <a:solidFill>
                  <a:schemeClr val="bg1"/>
                </a:solidFill>
              </a:rPr>
              <a:t>Taramani</a:t>
            </a:r>
            <a:r>
              <a:rPr lang="en-US" sz="1400" b="1" dirty="0" smtClean="0">
                <a:solidFill>
                  <a:schemeClr val="bg1"/>
                </a:solidFill>
              </a:rPr>
              <a:t>, Chennai</a:t>
            </a:r>
            <a:endParaRPr lang="en-US" sz="1400" b="1" dirty="0">
              <a:solidFill>
                <a:schemeClr val="bg1"/>
              </a:solidFill>
            </a:endParaRPr>
          </a:p>
        </p:txBody>
      </p:sp>
      <p:pic>
        <p:nvPicPr>
          <p:cNvPr id="2057" name="Picture 9" descr="http://freeflaticons.com/wp-content/uploads/2014/10/toilet-copy-1413000588n8kg4.png"/>
          <p:cNvPicPr>
            <a:picLocks noChangeAspect="1" noChangeArrowheads="1"/>
          </p:cNvPicPr>
          <p:nvPr/>
        </p:nvPicPr>
        <p:blipFill rotWithShape="1">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r="50000"/>
          <a:stretch/>
        </p:blipFill>
        <p:spPr bwMode="auto">
          <a:xfrm>
            <a:off x="351693" y="2520315"/>
            <a:ext cx="349054" cy="75628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http://freeflaticons.com/wp-content/uploads/2014/10/toilet-copy-1413000588n8kg4.png"/>
          <p:cNvPicPr>
            <a:picLocks noChangeAspect="1" noChangeArrowheads="1"/>
          </p:cNvPicPr>
          <p:nvPr/>
        </p:nvPicPr>
        <p:blipFill rotWithShape="1">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l="50000"/>
          <a:stretch/>
        </p:blipFill>
        <p:spPr bwMode="auto">
          <a:xfrm>
            <a:off x="700748" y="2520314"/>
            <a:ext cx="349055" cy="75628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055077" y="2489537"/>
            <a:ext cx="4642338" cy="1015663"/>
          </a:xfrm>
          <a:prstGeom prst="rect">
            <a:avLst/>
          </a:prstGeom>
          <a:noFill/>
        </p:spPr>
        <p:txBody>
          <a:bodyPr wrap="square" rtlCol="0">
            <a:spAutoFit/>
          </a:bodyPr>
          <a:lstStyle/>
          <a:p>
            <a:r>
              <a:rPr lang="en-US" b="1" dirty="0" smtClean="0">
                <a:solidFill>
                  <a:schemeClr val="bg1"/>
                </a:solidFill>
              </a:rPr>
              <a:t>Who?</a:t>
            </a:r>
            <a:br>
              <a:rPr lang="en-US" b="1" dirty="0" smtClean="0">
                <a:solidFill>
                  <a:schemeClr val="bg1"/>
                </a:solidFill>
              </a:rPr>
            </a:br>
            <a:r>
              <a:rPr lang="en-US" sz="1400" b="1" dirty="0" smtClean="0">
                <a:solidFill>
                  <a:schemeClr val="bg1"/>
                </a:solidFill>
              </a:rPr>
              <a:t>Total participants  including faculties of IIT Madras, domain experts, entrepreneurs, students and research scholars– 120+</a:t>
            </a:r>
          </a:p>
        </p:txBody>
      </p:sp>
      <p:sp>
        <p:nvSpPr>
          <p:cNvPr id="9" name="Rectangle 8"/>
          <p:cNvSpPr/>
          <p:nvPr/>
        </p:nvSpPr>
        <p:spPr>
          <a:xfrm>
            <a:off x="1055078" y="1355466"/>
            <a:ext cx="864339" cy="369332"/>
          </a:xfrm>
          <a:prstGeom prst="rect">
            <a:avLst/>
          </a:prstGeom>
        </p:spPr>
        <p:txBody>
          <a:bodyPr wrap="none">
            <a:spAutoFit/>
          </a:bodyPr>
          <a:lstStyle/>
          <a:p>
            <a:r>
              <a:rPr lang="en-US" b="1" dirty="0" smtClean="0">
                <a:solidFill>
                  <a:schemeClr val="bg1"/>
                </a:solidFill>
              </a:rPr>
              <a:t>When?</a:t>
            </a:r>
            <a:endParaRPr lang="en-US" b="1" dirty="0">
              <a:solidFill>
                <a:schemeClr val="bg1"/>
              </a:solidFill>
            </a:endParaRPr>
          </a:p>
        </p:txBody>
      </p:sp>
      <p:sp>
        <p:nvSpPr>
          <p:cNvPr id="11" name="Rectangle 10"/>
          <p:cNvSpPr/>
          <p:nvPr/>
        </p:nvSpPr>
        <p:spPr>
          <a:xfrm>
            <a:off x="3788887" y="1305579"/>
            <a:ext cx="935513" cy="369332"/>
          </a:xfrm>
          <a:prstGeom prst="rect">
            <a:avLst/>
          </a:prstGeom>
        </p:spPr>
        <p:txBody>
          <a:bodyPr wrap="none">
            <a:spAutoFit/>
          </a:bodyPr>
          <a:lstStyle/>
          <a:p>
            <a:r>
              <a:rPr lang="en-US" b="1" dirty="0" smtClean="0">
                <a:solidFill>
                  <a:schemeClr val="bg1"/>
                </a:solidFill>
              </a:rPr>
              <a:t>Where?</a:t>
            </a:r>
            <a:endParaRPr lang="en-US" dirty="0"/>
          </a:p>
        </p:txBody>
      </p:sp>
      <p:sp>
        <p:nvSpPr>
          <p:cNvPr id="2" name="Rectangle 1"/>
          <p:cNvSpPr/>
          <p:nvPr/>
        </p:nvSpPr>
        <p:spPr>
          <a:xfrm>
            <a:off x="228602" y="4258270"/>
            <a:ext cx="6471717" cy="923330"/>
          </a:xfrm>
          <a:prstGeom prst="rect">
            <a:avLst/>
          </a:prstGeom>
        </p:spPr>
        <p:txBody>
          <a:bodyPr wrap="square">
            <a:spAutoFit/>
          </a:bodyPr>
          <a:lstStyle/>
          <a:p>
            <a:pPr marL="342900" indent="-342900">
              <a:buAutoNum type="arabicPeriod"/>
            </a:pPr>
            <a:r>
              <a:rPr lang="en-US" dirty="0"/>
              <a:t>T</a:t>
            </a:r>
            <a:r>
              <a:rPr lang="en-US" dirty="0" smtClean="0"/>
              <a:t>echnology challenges in Electric Vehicles (EV)</a:t>
            </a:r>
          </a:p>
          <a:p>
            <a:pPr marL="342900" indent="-342900">
              <a:buAutoNum type="arabicPeriod"/>
            </a:pPr>
            <a:r>
              <a:rPr lang="en-US" dirty="0"/>
              <a:t>R&amp;D required for electric </a:t>
            </a:r>
            <a:r>
              <a:rPr lang="en-US" dirty="0" smtClean="0"/>
              <a:t>vehicles</a:t>
            </a:r>
            <a:endParaRPr lang="en-US" b="1" dirty="0">
              <a:solidFill>
                <a:schemeClr val="accent6">
                  <a:lumMod val="20000"/>
                  <a:lumOff val="80000"/>
                </a:schemeClr>
              </a:solidFill>
            </a:endParaRPr>
          </a:p>
          <a:p>
            <a:pPr marL="342900" indent="-342900">
              <a:buAutoNum type="arabicPeriod"/>
            </a:pPr>
            <a:r>
              <a:rPr lang="en-US" dirty="0"/>
              <a:t>The economics and the market for EV</a:t>
            </a:r>
            <a:endParaRPr lang="en-US" dirty="0" smtClean="0"/>
          </a:p>
        </p:txBody>
      </p:sp>
      <p:sp>
        <p:nvSpPr>
          <p:cNvPr id="18" name="Rectangle 17"/>
          <p:cNvSpPr/>
          <p:nvPr/>
        </p:nvSpPr>
        <p:spPr>
          <a:xfrm>
            <a:off x="1066800" y="3790890"/>
            <a:ext cx="2197076" cy="400110"/>
          </a:xfrm>
          <a:prstGeom prst="rect">
            <a:avLst/>
          </a:prstGeom>
        </p:spPr>
        <p:txBody>
          <a:bodyPr wrap="none">
            <a:spAutoFit/>
          </a:bodyPr>
          <a:lstStyle/>
          <a:p>
            <a:r>
              <a:rPr lang="en-US" sz="2000" b="1" i="1" dirty="0" smtClean="0">
                <a:solidFill>
                  <a:schemeClr val="bg1"/>
                </a:solidFill>
              </a:rPr>
              <a:t>Brainstorming On -</a:t>
            </a:r>
            <a:endParaRPr lang="en-US" sz="2000" b="1" i="1" dirty="0">
              <a:solidFill>
                <a:schemeClr val="bg1"/>
              </a:solidFill>
            </a:endParaRPr>
          </a:p>
        </p:txBody>
      </p:sp>
      <p:sp>
        <p:nvSpPr>
          <p:cNvPr id="19" name="Rectangle 18"/>
          <p:cNvSpPr/>
          <p:nvPr/>
        </p:nvSpPr>
        <p:spPr>
          <a:xfrm>
            <a:off x="286337" y="152400"/>
            <a:ext cx="5575922" cy="984885"/>
          </a:xfrm>
          <a:prstGeom prst="rect">
            <a:avLst/>
          </a:prstGeom>
        </p:spPr>
        <p:txBody>
          <a:bodyPr wrap="square">
            <a:spAutoFit/>
          </a:bodyPr>
          <a:lstStyle/>
          <a:p>
            <a:pPr algn="ctr"/>
            <a:r>
              <a:rPr lang="en-US" sz="1100" b="1" dirty="0">
                <a:solidFill>
                  <a:schemeClr val="accent6">
                    <a:lumMod val="20000"/>
                    <a:lumOff val="80000"/>
                  </a:schemeClr>
                </a:solidFill>
                <a:latin typeface="Perpetua Titling MT" panose="02020502060505020804" pitchFamily="18" charset="0"/>
              </a:rPr>
              <a:t>Brainstorm to Build Domain-Specific Startups | An IITM Impact Workshop Series</a:t>
            </a:r>
          </a:p>
          <a:p>
            <a:pPr algn="ctr"/>
            <a:r>
              <a:rPr lang="en-US" sz="1200" dirty="0" smtClean="0"/>
              <a:t> </a:t>
            </a:r>
            <a:r>
              <a:rPr lang="en-US" sz="2400" b="1" dirty="0">
                <a:solidFill>
                  <a:schemeClr val="accent6">
                    <a:lumMod val="20000"/>
                    <a:lumOff val="80000"/>
                  </a:schemeClr>
                </a:solidFill>
                <a:effectLst>
                  <a:outerShdw blurRad="38100" dist="38100" dir="2700000" algn="tl">
                    <a:srgbClr val="000000">
                      <a:alpha val="43137"/>
                    </a:srgbClr>
                  </a:outerShdw>
                </a:effectLst>
                <a:latin typeface="Bell MT" panose="02020503060305020303" pitchFamily="18" charset="0"/>
              </a:rPr>
              <a:t>Edition </a:t>
            </a:r>
            <a:r>
              <a:rPr lang="en-US" sz="2400" b="1" dirty="0" smtClean="0">
                <a:solidFill>
                  <a:schemeClr val="accent6">
                    <a:lumMod val="20000"/>
                    <a:lumOff val="80000"/>
                  </a:schemeClr>
                </a:solidFill>
                <a:effectLst>
                  <a:outerShdw blurRad="38100" dist="38100" dir="2700000" algn="tl">
                    <a:srgbClr val="000000">
                      <a:alpha val="43137"/>
                    </a:srgbClr>
                  </a:outerShdw>
                </a:effectLst>
                <a:latin typeface="Bell MT" panose="02020503060305020303" pitchFamily="18" charset="0"/>
              </a:rPr>
              <a:t>II: Electric Vehicles</a:t>
            </a:r>
            <a:endParaRPr lang="en-US" sz="2400" b="1" dirty="0">
              <a:effectLst>
                <a:outerShdw blurRad="38100" dist="38100" dir="2700000" algn="tl">
                  <a:srgbClr val="000000">
                    <a:alpha val="43137"/>
                  </a:srgbClr>
                </a:outerShdw>
              </a:effectLst>
            </a:endParaRPr>
          </a:p>
          <a:p>
            <a:pPr algn="ctr"/>
            <a:endParaRPr lang="en-US" sz="1200" dirty="0">
              <a:latin typeface="Segoe UI Light" panose="020B0502040204020203" pitchFamily="34" charset="0"/>
            </a:endParaRPr>
          </a:p>
        </p:txBody>
      </p:sp>
      <p:cxnSp>
        <p:nvCxnSpPr>
          <p:cNvPr id="22" name="Straight Connector 21"/>
          <p:cNvCxnSpPr/>
          <p:nvPr/>
        </p:nvCxnSpPr>
        <p:spPr>
          <a:xfrm flipH="1">
            <a:off x="228602" y="990600"/>
            <a:ext cx="5791198"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430078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1800" y="152400"/>
            <a:ext cx="3271458" cy="461665"/>
          </a:xfrm>
          <a:prstGeom prst="rect">
            <a:avLst/>
          </a:prstGeom>
          <a:solidFill>
            <a:schemeClr val="bg1">
              <a:alpha val="80000"/>
            </a:schemeClr>
          </a:solidFill>
          <a:ln>
            <a:noFill/>
          </a:ln>
        </p:spPr>
        <p:txBody>
          <a:bodyPr wrap="square">
            <a:spAutoFit/>
          </a:bodyPr>
          <a:lstStyle/>
          <a:p>
            <a:pPr algn="ctr"/>
            <a:r>
              <a:rPr lang="en-US" sz="2400" b="1" dirty="0" smtClean="0">
                <a:latin typeface="Segoe UI Light" panose="020B0502040204020203" pitchFamily="34" charset="0"/>
              </a:rPr>
              <a:t>Event Agenda</a:t>
            </a:r>
            <a:endParaRPr lang="en-US" sz="2400" dirty="0">
              <a:latin typeface="Segoe UI Light" panose="020B0502040204020203" pitchFamily="34" charset="0"/>
            </a:endParaRPr>
          </a:p>
        </p:txBody>
      </p:sp>
      <p:cxnSp>
        <p:nvCxnSpPr>
          <p:cNvPr id="5" name="Straight Connector 4"/>
          <p:cNvCxnSpPr/>
          <p:nvPr/>
        </p:nvCxnSpPr>
        <p:spPr>
          <a:xfrm flipH="1">
            <a:off x="304800" y="685800"/>
            <a:ext cx="8534399" cy="0"/>
          </a:xfrm>
          <a:prstGeom prst="line">
            <a:avLst/>
          </a:prstGeom>
          <a:ln>
            <a:solidFill>
              <a:srgbClr val="D66A29"/>
            </a:solidFill>
          </a:ln>
        </p:spPr>
        <p:style>
          <a:lnRef idx="1">
            <a:schemeClr val="accent6"/>
          </a:lnRef>
          <a:fillRef idx="0">
            <a:schemeClr val="accent6"/>
          </a:fillRef>
          <a:effectRef idx="0">
            <a:schemeClr val="accent6"/>
          </a:effectRef>
          <a:fontRef idx="minor">
            <a:schemeClr val="tx1"/>
          </a:fontRef>
        </p:style>
      </p:cxnSp>
      <p:sp>
        <p:nvSpPr>
          <p:cNvPr id="6" name="Rectangle 5"/>
          <p:cNvSpPr/>
          <p:nvPr/>
        </p:nvSpPr>
        <p:spPr>
          <a:xfrm>
            <a:off x="3162300" y="990600"/>
            <a:ext cx="3581400" cy="609600"/>
          </a:xfrm>
          <a:prstGeom prst="rect">
            <a:avLst/>
          </a:prstGeom>
          <a:solidFill>
            <a:srgbClr val="D66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Overview of the </a:t>
            </a:r>
            <a:r>
              <a:rPr lang="en-US" dirty="0" err="1" smtClean="0"/>
              <a:t>programme</a:t>
            </a:r>
            <a:r>
              <a:rPr lang="en-US" dirty="0" smtClean="0"/>
              <a:t> by </a:t>
            </a:r>
          </a:p>
          <a:p>
            <a:pPr algn="ctr"/>
            <a:r>
              <a:rPr lang="en-US" dirty="0" smtClean="0"/>
              <a:t>Prof. Ashok </a:t>
            </a:r>
            <a:r>
              <a:rPr lang="en-US" dirty="0" err="1" smtClean="0"/>
              <a:t>Jhunjhunwala</a:t>
            </a:r>
            <a:endParaRPr lang="en-US" dirty="0"/>
          </a:p>
        </p:txBody>
      </p:sp>
      <p:sp>
        <p:nvSpPr>
          <p:cNvPr id="7" name="Rectangle 6"/>
          <p:cNvSpPr/>
          <p:nvPr/>
        </p:nvSpPr>
        <p:spPr>
          <a:xfrm>
            <a:off x="3162300" y="1905000"/>
            <a:ext cx="3581400" cy="609600"/>
          </a:xfrm>
          <a:prstGeom prst="rect">
            <a:avLst/>
          </a:prstGeom>
          <a:solidFill>
            <a:srgbClr val="D66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Presentation by </a:t>
            </a:r>
            <a:r>
              <a:rPr lang="en-US" dirty="0"/>
              <a:t> </a:t>
            </a:r>
            <a:r>
              <a:rPr lang="en-US" dirty="0" smtClean="0"/>
              <a:t>Mr. Chetan </a:t>
            </a:r>
            <a:r>
              <a:rPr lang="en-US" dirty="0"/>
              <a:t>Maini</a:t>
            </a:r>
          </a:p>
        </p:txBody>
      </p:sp>
      <p:sp>
        <p:nvSpPr>
          <p:cNvPr id="9" name="Rectangle 8"/>
          <p:cNvSpPr/>
          <p:nvPr/>
        </p:nvSpPr>
        <p:spPr>
          <a:xfrm>
            <a:off x="3162300" y="2819400"/>
            <a:ext cx="3581400" cy="609600"/>
          </a:xfrm>
          <a:prstGeom prst="rect">
            <a:avLst/>
          </a:prstGeom>
          <a:solidFill>
            <a:srgbClr val="D66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Presentation </a:t>
            </a:r>
            <a:r>
              <a:rPr lang="en-US" dirty="0" smtClean="0"/>
              <a:t>by Mr. </a:t>
            </a:r>
            <a:r>
              <a:rPr lang="en-US" dirty="0" err="1" smtClean="0"/>
              <a:t>Tarun</a:t>
            </a:r>
            <a:r>
              <a:rPr lang="en-US" dirty="0" smtClean="0"/>
              <a:t> </a:t>
            </a:r>
            <a:r>
              <a:rPr lang="en-US" dirty="0"/>
              <a:t>Mehta</a:t>
            </a:r>
          </a:p>
        </p:txBody>
      </p:sp>
      <p:sp>
        <p:nvSpPr>
          <p:cNvPr id="10" name="Rectangle 9"/>
          <p:cNvSpPr/>
          <p:nvPr/>
        </p:nvSpPr>
        <p:spPr>
          <a:xfrm>
            <a:off x="3155373" y="3810000"/>
            <a:ext cx="3581400" cy="609600"/>
          </a:xfrm>
          <a:prstGeom prst="rect">
            <a:avLst/>
          </a:prstGeom>
          <a:solidFill>
            <a:srgbClr val="D66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Presentation by Prof. </a:t>
            </a:r>
            <a:r>
              <a:rPr lang="en-US" dirty="0"/>
              <a:t>Ashok </a:t>
            </a:r>
            <a:r>
              <a:rPr lang="en-US" dirty="0" err="1"/>
              <a:t>Jhunjhunwala</a:t>
            </a:r>
            <a:endParaRPr lang="en-US" dirty="0"/>
          </a:p>
        </p:txBody>
      </p:sp>
      <p:sp>
        <p:nvSpPr>
          <p:cNvPr id="11" name="Rectangle 10"/>
          <p:cNvSpPr/>
          <p:nvPr/>
        </p:nvSpPr>
        <p:spPr>
          <a:xfrm>
            <a:off x="3169227" y="4800600"/>
            <a:ext cx="3581400" cy="609600"/>
          </a:xfrm>
          <a:prstGeom prst="rect">
            <a:avLst/>
          </a:prstGeom>
          <a:solidFill>
            <a:srgbClr val="D66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Brainstorming Session moderated by Prof. Ashok </a:t>
            </a:r>
            <a:r>
              <a:rPr lang="en-US" dirty="0" err="1" smtClean="0"/>
              <a:t>Jhunjunwala</a:t>
            </a:r>
            <a:endParaRPr lang="en-US" dirty="0"/>
          </a:p>
        </p:txBody>
      </p:sp>
      <p:sp>
        <p:nvSpPr>
          <p:cNvPr id="12" name="TextBox 11"/>
          <p:cNvSpPr txBox="1"/>
          <p:nvPr/>
        </p:nvSpPr>
        <p:spPr>
          <a:xfrm>
            <a:off x="685801" y="1143000"/>
            <a:ext cx="2045753" cy="369332"/>
          </a:xfrm>
          <a:prstGeom prst="rect">
            <a:avLst/>
          </a:prstGeom>
          <a:solidFill>
            <a:schemeClr val="bg1">
              <a:alpha val="79000"/>
            </a:schemeClr>
          </a:solidFill>
        </p:spPr>
        <p:txBody>
          <a:bodyPr wrap="none" rtlCol="0">
            <a:spAutoFit/>
          </a:bodyPr>
          <a:lstStyle/>
          <a:p>
            <a:r>
              <a:rPr lang="en-US" dirty="0" smtClean="0"/>
              <a:t>9:45 am – 10:15 am</a:t>
            </a:r>
            <a:endParaRPr lang="en-US" dirty="0"/>
          </a:p>
        </p:txBody>
      </p:sp>
      <p:sp>
        <p:nvSpPr>
          <p:cNvPr id="13" name="TextBox 12"/>
          <p:cNvSpPr txBox="1"/>
          <p:nvPr/>
        </p:nvSpPr>
        <p:spPr>
          <a:xfrm>
            <a:off x="685800" y="2069068"/>
            <a:ext cx="2173993" cy="369332"/>
          </a:xfrm>
          <a:prstGeom prst="rect">
            <a:avLst/>
          </a:prstGeom>
          <a:solidFill>
            <a:schemeClr val="bg1">
              <a:alpha val="79000"/>
            </a:schemeClr>
          </a:solidFill>
        </p:spPr>
        <p:txBody>
          <a:bodyPr wrap="none" rtlCol="0">
            <a:spAutoFit/>
          </a:bodyPr>
          <a:lstStyle/>
          <a:p>
            <a:r>
              <a:rPr lang="en-US" dirty="0" smtClean="0"/>
              <a:t>10:15 am – 10:40 pm</a:t>
            </a:r>
            <a:endParaRPr lang="en-US" dirty="0"/>
          </a:p>
        </p:txBody>
      </p:sp>
      <p:sp>
        <p:nvSpPr>
          <p:cNvPr id="14" name="TextBox 13"/>
          <p:cNvSpPr txBox="1"/>
          <p:nvPr/>
        </p:nvSpPr>
        <p:spPr>
          <a:xfrm>
            <a:off x="685800" y="2907268"/>
            <a:ext cx="2185214" cy="369332"/>
          </a:xfrm>
          <a:prstGeom prst="rect">
            <a:avLst/>
          </a:prstGeom>
          <a:solidFill>
            <a:schemeClr val="bg1">
              <a:alpha val="79000"/>
            </a:schemeClr>
          </a:solidFill>
        </p:spPr>
        <p:txBody>
          <a:bodyPr wrap="none" rtlCol="0">
            <a:spAutoFit/>
          </a:bodyPr>
          <a:lstStyle/>
          <a:p>
            <a:r>
              <a:rPr lang="en-US" dirty="0" smtClean="0"/>
              <a:t>10:40 pm – 11:05 pm</a:t>
            </a:r>
            <a:endParaRPr lang="en-US" dirty="0"/>
          </a:p>
        </p:txBody>
      </p:sp>
      <p:sp>
        <p:nvSpPr>
          <p:cNvPr id="15" name="TextBox 14"/>
          <p:cNvSpPr txBox="1"/>
          <p:nvPr/>
        </p:nvSpPr>
        <p:spPr>
          <a:xfrm>
            <a:off x="685800" y="3974068"/>
            <a:ext cx="2185214" cy="369332"/>
          </a:xfrm>
          <a:prstGeom prst="rect">
            <a:avLst/>
          </a:prstGeom>
          <a:solidFill>
            <a:schemeClr val="bg1">
              <a:alpha val="79000"/>
            </a:schemeClr>
          </a:solidFill>
        </p:spPr>
        <p:txBody>
          <a:bodyPr wrap="none" rtlCol="0">
            <a:spAutoFit/>
          </a:bodyPr>
          <a:lstStyle/>
          <a:p>
            <a:r>
              <a:rPr lang="en-US" dirty="0" smtClean="0"/>
              <a:t>11:05 pm – 11:30 pm</a:t>
            </a:r>
            <a:endParaRPr lang="en-US" dirty="0"/>
          </a:p>
        </p:txBody>
      </p:sp>
      <p:sp>
        <p:nvSpPr>
          <p:cNvPr id="16" name="TextBox 15"/>
          <p:cNvSpPr txBox="1"/>
          <p:nvPr/>
        </p:nvSpPr>
        <p:spPr>
          <a:xfrm>
            <a:off x="685800" y="4964668"/>
            <a:ext cx="2068195" cy="369332"/>
          </a:xfrm>
          <a:prstGeom prst="rect">
            <a:avLst/>
          </a:prstGeom>
          <a:solidFill>
            <a:schemeClr val="bg1">
              <a:alpha val="79000"/>
            </a:schemeClr>
          </a:solidFill>
        </p:spPr>
        <p:txBody>
          <a:bodyPr wrap="none" rtlCol="0">
            <a:spAutoFit/>
          </a:bodyPr>
          <a:lstStyle/>
          <a:p>
            <a:r>
              <a:rPr lang="en-US" dirty="0" smtClean="0"/>
              <a:t>11:30 pm – 1:00 pm</a:t>
            </a:r>
            <a:endParaRPr lang="en-US" dirty="0"/>
          </a:p>
        </p:txBody>
      </p:sp>
      <p:cxnSp>
        <p:nvCxnSpPr>
          <p:cNvPr id="20" name="Straight Arrow Connector 19"/>
          <p:cNvCxnSpPr/>
          <p:nvPr/>
        </p:nvCxnSpPr>
        <p:spPr>
          <a:xfrm>
            <a:off x="4800600" y="1600200"/>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4800600" y="2514600"/>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4800600" y="3429000"/>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4800600" y="4495800"/>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3182203" y="5791200"/>
            <a:ext cx="3581400" cy="609600"/>
          </a:xfrm>
          <a:prstGeom prst="rect">
            <a:avLst/>
          </a:prstGeom>
          <a:solidFill>
            <a:srgbClr val="D66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Concluding remarks by </a:t>
            </a:r>
            <a:endParaRPr lang="en-US" dirty="0"/>
          </a:p>
          <a:p>
            <a:pPr algn="ctr"/>
            <a:r>
              <a:rPr lang="en-US" dirty="0" smtClean="0"/>
              <a:t>Dr</a:t>
            </a:r>
            <a:r>
              <a:rPr lang="en-US" dirty="0"/>
              <a:t>. </a:t>
            </a:r>
            <a:r>
              <a:rPr lang="en-US" dirty="0" err="1"/>
              <a:t>Tamaswati</a:t>
            </a:r>
            <a:r>
              <a:rPr lang="en-US" dirty="0"/>
              <a:t> Ghosh (IITM IC) </a:t>
            </a:r>
            <a:r>
              <a:rPr lang="en-US" dirty="0" smtClean="0"/>
              <a:t> </a:t>
            </a:r>
            <a:endParaRPr lang="en-US" dirty="0"/>
          </a:p>
        </p:txBody>
      </p:sp>
      <p:cxnSp>
        <p:nvCxnSpPr>
          <p:cNvPr id="25" name="Straight Arrow Connector 24"/>
          <p:cNvCxnSpPr/>
          <p:nvPr/>
        </p:nvCxnSpPr>
        <p:spPr>
          <a:xfrm>
            <a:off x="4800600" y="5410200"/>
            <a:ext cx="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18966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D66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41069" y="2667000"/>
            <a:ext cx="5580185" cy="2585323"/>
          </a:xfrm>
          <a:prstGeom prst="rect">
            <a:avLst/>
          </a:prstGeom>
          <a:noFill/>
        </p:spPr>
        <p:txBody>
          <a:bodyPr wrap="square" rtlCol="0">
            <a:spAutoFit/>
          </a:bodyPr>
          <a:lstStyle/>
          <a:p>
            <a:pPr marL="285750" indent="-285750">
              <a:buFont typeface="Arial" pitchFamily="34" charset="0"/>
              <a:buChar char="•"/>
            </a:pPr>
            <a:r>
              <a:rPr lang="en-US" dirty="0" smtClean="0">
                <a:solidFill>
                  <a:schemeClr val="bg1"/>
                </a:solidFill>
                <a:latin typeface="Arial" panose="020B0604020202020204" pitchFamily="34" charset="0"/>
                <a:cs typeface="Arial" panose="020B0604020202020204" pitchFamily="34" charset="0"/>
              </a:rPr>
              <a:t>Spoke about the changing landscape of electric vehicle domain of automobile industry</a:t>
            </a:r>
          </a:p>
          <a:p>
            <a:pPr marL="285750" indent="-285750">
              <a:buFont typeface="Arial" pitchFamily="34" charset="0"/>
              <a:buChar char="•"/>
            </a:pPr>
            <a:r>
              <a:rPr lang="en-US" dirty="0" smtClean="0">
                <a:solidFill>
                  <a:schemeClr val="bg1"/>
                </a:solidFill>
                <a:latin typeface="Arial" panose="020B0604020202020204" pitchFamily="34" charset="0"/>
                <a:cs typeface="Arial" panose="020B0604020202020204" pitchFamily="34" charset="0"/>
              </a:rPr>
              <a:t>Helped the participants </a:t>
            </a:r>
            <a:r>
              <a:rPr lang="en-US" dirty="0" smtClean="0">
                <a:solidFill>
                  <a:schemeClr val="bg1"/>
                </a:solidFill>
                <a:latin typeface="Arial" panose="020B0604020202020204" pitchFamily="34" charset="0"/>
                <a:cs typeface="Arial" panose="020B0604020202020204" pitchFamily="34" charset="0"/>
              </a:rPr>
              <a:t>visualize </a:t>
            </a:r>
            <a:r>
              <a:rPr lang="en-US" dirty="0" smtClean="0">
                <a:solidFill>
                  <a:schemeClr val="bg1"/>
                </a:solidFill>
                <a:latin typeface="Arial" panose="020B0604020202020204" pitchFamily="34" charset="0"/>
                <a:cs typeface="Arial" panose="020B0604020202020204" pitchFamily="34" charset="0"/>
              </a:rPr>
              <a:t>the future of electric </a:t>
            </a:r>
            <a:r>
              <a:rPr lang="en-US" dirty="0" smtClean="0">
                <a:solidFill>
                  <a:schemeClr val="bg1"/>
                </a:solidFill>
                <a:latin typeface="Arial" panose="020B0604020202020204" pitchFamily="34" charset="0"/>
                <a:cs typeface="Arial" panose="020B0604020202020204" pitchFamily="34" charset="0"/>
              </a:rPr>
              <a:t>vehicles </a:t>
            </a:r>
            <a:r>
              <a:rPr lang="en-US" dirty="0" smtClean="0">
                <a:solidFill>
                  <a:schemeClr val="bg1"/>
                </a:solidFill>
                <a:latin typeface="Arial" panose="020B0604020202020204" pitchFamily="34" charset="0"/>
                <a:cs typeface="Arial" panose="020B0604020202020204" pitchFamily="34" charset="0"/>
              </a:rPr>
              <a:t>through interactive graphs and animations </a:t>
            </a:r>
          </a:p>
          <a:p>
            <a:pPr marL="285750" indent="-285750">
              <a:buFont typeface="Arial" pitchFamily="34" charset="0"/>
              <a:buChar char="•"/>
            </a:pPr>
            <a:r>
              <a:rPr lang="en-US" dirty="0" smtClean="0">
                <a:solidFill>
                  <a:schemeClr val="bg1"/>
                </a:solidFill>
                <a:latin typeface="Arial" panose="020B0604020202020204" pitchFamily="34" charset="0"/>
                <a:cs typeface="Arial" panose="020B0604020202020204" pitchFamily="34" charset="0"/>
              </a:rPr>
              <a:t>Covered almost all aspects of the electric </a:t>
            </a:r>
            <a:r>
              <a:rPr lang="en-US" dirty="0" smtClean="0">
                <a:solidFill>
                  <a:schemeClr val="bg1"/>
                </a:solidFill>
                <a:latin typeface="Arial" panose="020B0604020202020204" pitchFamily="34" charset="0"/>
                <a:cs typeface="Arial" panose="020B0604020202020204" pitchFamily="34" charset="0"/>
              </a:rPr>
              <a:t>vehicles -- product </a:t>
            </a:r>
            <a:r>
              <a:rPr lang="en-US" dirty="0" smtClean="0">
                <a:solidFill>
                  <a:schemeClr val="bg1"/>
                </a:solidFill>
                <a:latin typeface="Arial" panose="020B0604020202020204" pitchFamily="34" charset="0"/>
                <a:cs typeface="Arial" panose="020B0604020202020204" pitchFamily="34" charset="0"/>
              </a:rPr>
              <a:t>life cycle, infrastructure requirement, political and economic environment, business </a:t>
            </a:r>
            <a:r>
              <a:rPr lang="en-US" dirty="0" smtClean="0">
                <a:solidFill>
                  <a:schemeClr val="bg1"/>
                </a:solidFill>
                <a:latin typeface="Arial" panose="020B0604020202020204" pitchFamily="34" charset="0"/>
                <a:cs typeface="Arial" panose="020B0604020202020204" pitchFamily="34" charset="0"/>
              </a:rPr>
              <a:t>potential and </a:t>
            </a:r>
            <a:r>
              <a:rPr lang="en-US" dirty="0" err="1" smtClean="0">
                <a:solidFill>
                  <a:schemeClr val="bg1"/>
                </a:solidFill>
                <a:latin typeface="Arial" panose="020B0604020202020204" pitchFamily="34" charset="0"/>
                <a:cs typeface="Arial" panose="020B0604020202020204" pitchFamily="34" charset="0"/>
              </a:rPr>
              <a:t>sustainabillity</a:t>
            </a:r>
            <a:endParaRPr lang="en-US" dirty="0" smtClean="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3870472" y="1828800"/>
            <a:ext cx="4724400" cy="923330"/>
          </a:xfrm>
          <a:prstGeom prst="rect">
            <a:avLst/>
          </a:prstGeom>
          <a:noFill/>
        </p:spPr>
        <p:txBody>
          <a:bodyPr wrap="square" rtlCol="0">
            <a:spAutoFit/>
          </a:bodyPr>
          <a:lstStyle/>
          <a:p>
            <a:r>
              <a:rPr lang="en-US" b="1" dirty="0" smtClean="0"/>
              <a:t>Mr. Chetan </a:t>
            </a:r>
            <a:r>
              <a:rPr lang="en-US" b="1" dirty="0"/>
              <a:t>Maini</a:t>
            </a:r>
            <a:r>
              <a:rPr lang="en-US" dirty="0"/>
              <a:t>, </a:t>
            </a:r>
          </a:p>
          <a:p>
            <a:r>
              <a:rPr lang="en-US" dirty="0" smtClean="0"/>
              <a:t>Founder </a:t>
            </a:r>
            <a:r>
              <a:rPr lang="en-US" dirty="0"/>
              <a:t>and Advisor of Mahindra Reva Electric Vehicle Co Ltd.</a:t>
            </a:r>
            <a:endParaRPr lang="en-US" dirty="0">
              <a:solidFill>
                <a:schemeClr val="bg1"/>
              </a:solidFill>
              <a:latin typeface="Arial Black" panose="020B0A04020102020204" pitchFamily="34" charset="0"/>
            </a:endParaRPr>
          </a:p>
        </p:txBody>
      </p:sp>
      <p:sp>
        <p:nvSpPr>
          <p:cNvPr id="11" name="Rectangle 10"/>
          <p:cNvSpPr/>
          <p:nvPr/>
        </p:nvSpPr>
        <p:spPr>
          <a:xfrm>
            <a:off x="2900742" y="152400"/>
            <a:ext cx="3271458" cy="461665"/>
          </a:xfrm>
          <a:prstGeom prst="rect">
            <a:avLst/>
          </a:prstGeom>
        </p:spPr>
        <p:txBody>
          <a:bodyPr wrap="square">
            <a:spAutoFit/>
          </a:bodyPr>
          <a:lstStyle/>
          <a:p>
            <a:pPr algn="ctr"/>
            <a:r>
              <a:rPr lang="en-US" sz="2400" b="1" dirty="0" smtClean="0">
                <a:solidFill>
                  <a:schemeClr val="bg1"/>
                </a:solidFill>
                <a:latin typeface="Segoe UI Light" panose="020B0502040204020203" pitchFamily="34" charset="0"/>
              </a:rPr>
              <a:t>Presentations</a:t>
            </a:r>
            <a:endParaRPr lang="en-US" sz="2400" dirty="0">
              <a:latin typeface="Segoe UI Light" panose="020B0502040204020203" pitchFamily="34" charset="0"/>
            </a:endParaRPr>
          </a:p>
        </p:txBody>
      </p:sp>
      <p:sp>
        <p:nvSpPr>
          <p:cNvPr id="12" name="Oval 11"/>
          <p:cNvSpPr/>
          <p:nvPr/>
        </p:nvSpPr>
        <p:spPr>
          <a:xfrm>
            <a:off x="4229100" y="784773"/>
            <a:ext cx="533400" cy="545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cxnSp>
        <p:nvCxnSpPr>
          <p:cNvPr id="15" name="Straight Connector 14"/>
          <p:cNvCxnSpPr/>
          <p:nvPr/>
        </p:nvCxnSpPr>
        <p:spPr>
          <a:xfrm flipH="1">
            <a:off x="228601" y="614065"/>
            <a:ext cx="8534399"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pic>
        <p:nvPicPr>
          <p:cNvPr id="3074" name="Picture 2" descr="Imag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25" y="2066925"/>
            <a:ext cx="2962275" cy="29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632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D66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41069" y="2870537"/>
            <a:ext cx="5580185" cy="2308324"/>
          </a:xfrm>
          <a:prstGeom prst="rect">
            <a:avLst/>
          </a:prstGeom>
          <a:noFill/>
        </p:spPr>
        <p:txBody>
          <a:bodyPr wrap="square" rtlCol="0">
            <a:spAutoFit/>
          </a:bodyPr>
          <a:lstStyle/>
          <a:p>
            <a:pPr marL="285750" indent="-285750">
              <a:buFont typeface="Arial" pitchFamily="34" charset="0"/>
              <a:buChar char="•"/>
            </a:pPr>
            <a:r>
              <a:rPr lang="en-US" dirty="0" smtClean="0">
                <a:solidFill>
                  <a:schemeClr val="bg1"/>
                </a:solidFill>
                <a:latin typeface="Arial" panose="020B0604020202020204" pitchFamily="34" charset="0"/>
                <a:cs typeface="Arial" panose="020B0604020202020204" pitchFamily="34" charset="0"/>
              </a:rPr>
              <a:t>Shared his </a:t>
            </a:r>
            <a:r>
              <a:rPr lang="en-US" dirty="0" smtClean="0">
                <a:solidFill>
                  <a:schemeClr val="bg1"/>
                </a:solidFill>
                <a:latin typeface="Arial" panose="020B0604020202020204" pitchFamily="34" charset="0"/>
                <a:cs typeface="Arial" panose="020B0604020202020204" pitchFamily="34" charset="0"/>
              </a:rPr>
              <a:t>experience </a:t>
            </a:r>
            <a:r>
              <a:rPr lang="en-US" dirty="0" smtClean="0">
                <a:solidFill>
                  <a:schemeClr val="bg1"/>
                </a:solidFill>
                <a:latin typeface="Arial" panose="020B0604020202020204" pitchFamily="34" charset="0"/>
                <a:cs typeface="Arial" panose="020B0604020202020204" pitchFamily="34" charset="0"/>
              </a:rPr>
              <a:t>with his startup in EV </a:t>
            </a:r>
            <a:r>
              <a:rPr lang="en-US" dirty="0" smtClean="0">
                <a:solidFill>
                  <a:schemeClr val="bg1"/>
                </a:solidFill>
                <a:latin typeface="Arial" panose="020B0604020202020204" pitchFamily="34" charset="0"/>
                <a:cs typeface="Arial" panose="020B0604020202020204" pitchFamily="34" charset="0"/>
              </a:rPr>
              <a:t>domain – </a:t>
            </a:r>
            <a:r>
              <a:rPr lang="en-US" dirty="0" err="1" smtClean="0">
                <a:solidFill>
                  <a:schemeClr val="bg1"/>
                </a:solidFill>
                <a:latin typeface="Arial" panose="020B0604020202020204" pitchFamily="34" charset="0"/>
                <a:cs typeface="Arial" panose="020B0604020202020204" pitchFamily="34" charset="0"/>
              </a:rPr>
              <a:t>Ather</a:t>
            </a:r>
            <a:r>
              <a:rPr lang="en-US" dirty="0" smtClean="0">
                <a:solidFill>
                  <a:schemeClr val="bg1"/>
                </a:solidFill>
                <a:latin typeface="Arial" panose="020B0604020202020204" pitchFamily="34" charset="0"/>
                <a:cs typeface="Arial" panose="020B0604020202020204" pitchFamily="34" charset="0"/>
              </a:rPr>
              <a:t> Energy</a:t>
            </a:r>
            <a:endParaRPr lang="en-US" dirty="0" smtClean="0">
              <a:solidFill>
                <a:schemeClr val="bg1"/>
              </a:solidFill>
              <a:latin typeface="Arial" panose="020B0604020202020204" pitchFamily="34" charset="0"/>
              <a:cs typeface="Arial" panose="020B0604020202020204" pitchFamily="34" charset="0"/>
            </a:endParaRPr>
          </a:p>
          <a:p>
            <a:pPr marL="285750" indent="-285750">
              <a:buFont typeface="Arial" pitchFamily="34" charset="0"/>
              <a:buChar char="•"/>
            </a:pPr>
            <a:r>
              <a:rPr lang="en-US" dirty="0" smtClean="0">
                <a:solidFill>
                  <a:schemeClr val="bg1"/>
                </a:solidFill>
                <a:latin typeface="Arial" panose="020B0604020202020204" pitchFamily="34" charset="0"/>
                <a:cs typeface="Arial" panose="020B0604020202020204" pitchFamily="34" charset="0"/>
              </a:rPr>
              <a:t>Highlighted manufacturing </a:t>
            </a:r>
            <a:r>
              <a:rPr lang="en-US" dirty="0" smtClean="0">
                <a:solidFill>
                  <a:schemeClr val="bg1"/>
                </a:solidFill>
                <a:latin typeface="Arial" panose="020B0604020202020204" pitchFamily="34" charset="0"/>
                <a:cs typeface="Arial" panose="020B0604020202020204" pitchFamily="34" charset="0"/>
              </a:rPr>
              <a:t>challenges, </a:t>
            </a:r>
            <a:r>
              <a:rPr lang="en-US" dirty="0" smtClean="0">
                <a:solidFill>
                  <a:schemeClr val="bg1"/>
                </a:solidFill>
                <a:latin typeface="Arial" panose="020B0604020202020204" pitchFamily="34" charset="0"/>
                <a:cs typeface="Arial" panose="020B0604020202020204" pitchFamily="34" charset="0"/>
              </a:rPr>
              <a:t>human resource challenges, technological </a:t>
            </a:r>
            <a:r>
              <a:rPr lang="en-US" dirty="0" smtClean="0">
                <a:solidFill>
                  <a:schemeClr val="bg1"/>
                </a:solidFill>
                <a:latin typeface="Arial" panose="020B0604020202020204" pitchFamily="34" charset="0"/>
                <a:cs typeface="Arial" panose="020B0604020202020204" pitchFamily="34" charset="0"/>
              </a:rPr>
              <a:t>challenges and </a:t>
            </a:r>
            <a:r>
              <a:rPr lang="en-US" dirty="0" smtClean="0">
                <a:solidFill>
                  <a:schemeClr val="bg1"/>
                </a:solidFill>
                <a:latin typeface="Arial" panose="020B0604020202020204" pitchFamily="34" charset="0"/>
                <a:cs typeface="Arial" panose="020B0604020202020204" pitchFamily="34" charset="0"/>
              </a:rPr>
              <a:t>financial </a:t>
            </a:r>
            <a:r>
              <a:rPr lang="en-US" dirty="0" smtClean="0">
                <a:solidFill>
                  <a:schemeClr val="bg1"/>
                </a:solidFill>
                <a:latin typeface="Arial" panose="020B0604020202020204" pitchFamily="34" charset="0"/>
                <a:cs typeface="Arial" panose="020B0604020202020204" pitchFamily="34" charset="0"/>
              </a:rPr>
              <a:t>challenges</a:t>
            </a:r>
            <a:r>
              <a:rPr lang="en-US" dirty="0">
                <a:solidFill>
                  <a:schemeClr val="bg1"/>
                </a:solidFill>
                <a:latin typeface="Arial" panose="020B0604020202020204" pitchFamily="34" charset="0"/>
                <a:cs typeface="Arial" panose="020B0604020202020204" pitchFamily="34" charset="0"/>
              </a:rPr>
              <a:t>.</a:t>
            </a:r>
            <a:endParaRPr lang="en-US" dirty="0" smtClean="0">
              <a:solidFill>
                <a:schemeClr val="bg1"/>
              </a:solidFill>
              <a:latin typeface="Arial" panose="020B0604020202020204" pitchFamily="34" charset="0"/>
              <a:cs typeface="Arial" panose="020B0604020202020204" pitchFamily="34" charset="0"/>
            </a:endParaRPr>
          </a:p>
          <a:p>
            <a:pPr marL="285750" indent="-285750">
              <a:buFont typeface="Arial" pitchFamily="34" charset="0"/>
              <a:buChar char="•"/>
            </a:pPr>
            <a:r>
              <a:rPr lang="en-US" dirty="0" smtClean="0">
                <a:solidFill>
                  <a:schemeClr val="bg1"/>
                </a:solidFill>
                <a:latin typeface="Arial" panose="020B0604020202020204" pitchFamily="34" charset="0"/>
                <a:cs typeface="Arial" panose="020B0604020202020204" pitchFamily="34" charset="0"/>
              </a:rPr>
              <a:t>Reiterated the need for </a:t>
            </a:r>
            <a:r>
              <a:rPr lang="en-US" dirty="0" smtClean="0">
                <a:solidFill>
                  <a:schemeClr val="bg1"/>
                </a:solidFill>
                <a:latin typeface="Arial" panose="020B0604020202020204" pitchFamily="34" charset="0"/>
                <a:cs typeface="Arial" panose="020B0604020202020204" pitchFamily="34" charset="0"/>
              </a:rPr>
              <a:t>a ecosystem </a:t>
            </a:r>
            <a:r>
              <a:rPr lang="en-US" dirty="0" smtClean="0">
                <a:solidFill>
                  <a:schemeClr val="bg1"/>
                </a:solidFill>
                <a:latin typeface="Arial" panose="020B0604020202020204" pitchFamily="34" charset="0"/>
                <a:cs typeface="Arial" panose="020B0604020202020204" pitchFamily="34" charset="0"/>
              </a:rPr>
              <a:t>approach to understand </a:t>
            </a:r>
            <a:r>
              <a:rPr lang="en-US" dirty="0" smtClean="0">
                <a:solidFill>
                  <a:schemeClr val="bg1"/>
                </a:solidFill>
                <a:latin typeface="Arial" panose="020B0604020202020204" pitchFamily="34" charset="0"/>
                <a:cs typeface="Arial" panose="020B0604020202020204" pitchFamily="34" charset="0"/>
              </a:rPr>
              <a:t>and address the </a:t>
            </a:r>
            <a:r>
              <a:rPr lang="en-US" dirty="0" smtClean="0">
                <a:solidFill>
                  <a:schemeClr val="bg1"/>
                </a:solidFill>
                <a:latin typeface="Arial" panose="020B0604020202020204" pitchFamily="34" charset="0"/>
                <a:cs typeface="Arial" panose="020B0604020202020204" pitchFamily="34" charset="0"/>
              </a:rPr>
              <a:t>electric vehicle </a:t>
            </a:r>
            <a:r>
              <a:rPr lang="en-US" dirty="0" smtClean="0">
                <a:solidFill>
                  <a:schemeClr val="bg1"/>
                </a:solidFill>
                <a:latin typeface="Arial" panose="020B0604020202020204" pitchFamily="34" charset="0"/>
                <a:cs typeface="Arial" panose="020B0604020202020204" pitchFamily="34" charset="0"/>
              </a:rPr>
              <a:t>domain.</a:t>
            </a:r>
            <a:endParaRPr lang="en-US" dirty="0" smtClean="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3810000" y="1870385"/>
            <a:ext cx="4724400" cy="923330"/>
          </a:xfrm>
          <a:prstGeom prst="rect">
            <a:avLst/>
          </a:prstGeom>
          <a:noFill/>
        </p:spPr>
        <p:txBody>
          <a:bodyPr wrap="square" rtlCol="0">
            <a:spAutoFit/>
          </a:bodyPr>
          <a:lstStyle/>
          <a:p>
            <a:r>
              <a:rPr lang="en-US" b="1" dirty="0" smtClean="0"/>
              <a:t>Mr. </a:t>
            </a:r>
            <a:r>
              <a:rPr lang="en-US" b="1" dirty="0" err="1" smtClean="0"/>
              <a:t>Tarun</a:t>
            </a:r>
            <a:r>
              <a:rPr lang="en-US" b="1" dirty="0" smtClean="0"/>
              <a:t> </a:t>
            </a:r>
            <a:r>
              <a:rPr lang="en-US" b="1" dirty="0"/>
              <a:t>Mehta</a:t>
            </a:r>
            <a:r>
              <a:rPr lang="en-US" dirty="0"/>
              <a:t> </a:t>
            </a:r>
            <a:endParaRPr lang="en-US" dirty="0" smtClean="0"/>
          </a:p>
          <a:p>
            <a:r>
              <a:rPr lang="en-US" dirty="0" smtClean="0"/>
              <a:t>Co-Founder </a:t>
            </a:r>
            <a:r>
              <a:rPr lang="en-US" dirty="0"/>
              <a:t>and Chief Executive Officer, </a:t>
            </a:r>
            <a:r>
              <a:rPr lang="en-US" dirty="0" err="1"/>
              <a:t>Ather</a:t>
            </a:r>
            <a:r>
              <a:rPr lang="en-US" dirty="0"/>
              <a:t> Energy</a:t>
            </a:r>
            <a:endParaRPr lang="en-US" dirty="0">
              <a:solidFill>
                <a:schemeClr val="bg1"/>
              </a:solidFill>
              <a:latin typeface="Arial Black" panose="020B0A04020102020204" pitchFamily="34" charset="0"/>
            </a:endParaRPr>
          </a:p>
        </p:txBody>
      </p:sp>
      <p:sp>
        <p:nvSpPr>
          <p:cNvPr id="11" name="Rectangle 10"/>
          <p:cNvSpPr/>
          <p:nvPr/>
        </p:nvSpPr>
        <p:spPr>
          <a:xfrm>
            <a:off x="2900742" y="152400"/>
            <a:ext cx="3271458" cy="461665"/>
          </a:xfrm>
          <a:prstGeom prst="rect">
            <a:avLst/>
          </a:prstGeom>
        </p:spPr>
        <p:txBody>
          <a:bodyPr wrap="square">
            <a:spAutoFit/>
          </a:bodyPr>
          <a:lstStyle/>
          <a:p>
            <a:pPr algn="ctr"/>
            <a:r>
              <a:rPr lang="en-US" sz="2400" b="1" dirty="0" smtClean="0">
                <a:solidFill>
                  <a:schemeClr val="bg1"/>
                </a:solidFill>
                <a:latin typeface="Segoe UI Light" panose="020B0502040204020203" pitchFamily="34" charset="0"/>
              </a:rPr>
              <a:t>Presentations</a:t>
            </a:r>
            <a:endParaRPr lang="en-US" sz="2400" dirty="0">
              <a:latin typeface="Segoe UI Light" panose="020B0502040204020203" pitchFamily="34" charset="0"/>
            </a:endParaRPr>
          </a:p>
        </p:txBody>
      </p:sp>
      <p:sp>
        <p:nvSpPr>
          <p:cNvPr id="12" name="Oval 11"/>
          <p:cNvSpPr/>
          <p:nvPr/>
        </p:nvSpPr>
        <p:spPr>
          <a:xfrm>
            <a:off x="3990755" y="762000"/>
            <a:ext cx="533400" cy="545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cxnSp>
        <p:nvCxnSpPr>
          <p:cNvPr id="15" name="Straight Connector 14"/>
          <p:cNvCxnSpPr/>
          <p:nvPr/>
        </p:nvCxnSpPr>
        <p:spPr>
          <a:xfrm flipH="1">
            <a:off x="228601" y="614065"/>
            <a:ext cx="8534399"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pic>
        <p:nvPicPr>
          <p:cNvPr id="4098" name="Picture 2" descr="Imag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08" y="1900237"/>
            <a:ext cx="2900363" cy="2900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639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D66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426308" y="2644709"/>
            <a:ext cx="5580185" cy="3139321"/>
          </a:xfrm>
          <a:prstGeom prst="rect">
            <a:avLst/>
          </a:prstGeom>
          <a:noFill/>
        </p:spPr>
        <p:txBody>
          <a:bodyPr wrap="square" rtlCol="0">
            <a:spAutoFit/>
          </a:bodyPr>
          <a:lstStyle/>
          <a:p>
            <a:pPr marL="285750" indent="-285750">
              <a:buFont typeface="Arial" pitchFamily="34" charset="0"/>
              <a:buChar char="•"/>
            </a:pPr>
            <a:r>
              <a:rPr lang="en-US" dirty="0" smtClean="0">
                <a:solidFill>
                  <a:schemeClr val="bg1"/>
                </a:solidFill>
                <a:latin typeface="Arial" panose="020B0604020202020204" pitchFamily="34" charset="0"/>
                <a:cs typeface="Arial" panose="020B0604020202020204" pitchFamily="34" charset="0"/>
              </a:rPr>
              <a:t>Provided the </a:t>
            </a:r>
            <a:r>
              <a:rPr lang="en-US" dirty="0" smtClean="0">
                <a:solidFill>
                  <a:schemeClr val="bg1"/>
                </a:solidFill>
                <a:latin typeface="Arial" panose="020B0604020202020204" pitchFamily="34" charset="0"/>
                <a:cs typeface="Arial" panose="020B0604020202020204" pitchFamily="34" charset="0"/>
              </a:rPr>
              <a:t>rationale </a:t>
            </a:r>
            <a:r>
              <a:rPr lang="en-US" dirty="0" smtClean="0">
                <a:solidFill>
                  <a:schemeClr val="bg1"/>
                </a:solidFill>
                <a:latin typeface="Arial" panose="020B0604020202020204" pitchFamily="34" charset="0"/>
                <a:cs typeface="Arial" panose="020B0604020202020204" pitchFamily="34" charset="0"/>
              </a:rPr>
              <a:t>for moving to EV from fossil fuel run </a:t>
            </a:r>
            <a:r>
              <a:rPr lang="en-US" dirty="0" smtClean="0">
                <a:solidFill>
                  <a:schemeClr val="bg1"/>
                </a:solidFill>
                <a:latin typeface="Arial" panose="020B0604020202020204" pitchFamily="34" charset="0"/>
                <a:cs typeface="Arial" panose="020B0604020202020204" pitchFamily="34" charset="0"/>
              </a:rPr>
              <a:t>vehicles</a:t>
            </a:r>
            <a:endParaRPr lang="en-US" dirty="0" smtClean="0">
              <a:solidFill>
                <a:schemeClr val="bg1"/>
              </a:solidFill>
              <a:latin typeface="Arial" panose="020B0604020202020204" pitchFamily="34" charset="0"/>
              <a:cs typeface="Arial" panose="020B0604020202020204" pitchFamily="34" charset="0"/>
            </a:endParaRPr>
          </a:p>
          <a:p>
            <a:pPr marL="285750" indent="-285750">
              <a:buFont typeface="Arial" pitchFamily="34" charset="0"/>
              <a:buChar char="•"/>
            </a:pPr>
            <a:r>
              <a:rPr lang="en-US" dirty="0" smtClean="0">
                <a:solidFill>
                  <a:schemeClr val="bg1"/>
                </a:solidFill>
                <a:latin typeface="Arial" panose="020B0604020202020204" pitchFamily="34" charset="0"/>
                <a:cs typeface="Arial" panose="020B0604020202020204" pitchFamily="34" charset="0"/>
              </a:rPr>
              <a:t>Explained the landscape </a:t>
            </a:r>
            <a:r>
              <a:rPr lang="en-US" dirty="0" smtClean="0">
                <a:solidFill>
                  <a:schemeClr val="bg1"/>
                </a:solidFill>
                <a:latin typeface="Arial" panose="020B0604020202020204" pitchFamily="34" charset="0"/>
                <a:cs typeface="Arial" panose="020B0604020202020204" pitchFamily="34" charset="0"/>
              </a:rPr>
              <a:t>covering G</a:t>
            </a:r>
            <a:r>
              <a:rPr lang="en-US" dirty="0" smtClean="0">
                <a:solidFill>
                  <a:schemeClr val="bg1"/>
                </a:solidFill>
                <a:latin typeface="Arial" panose="020B0604020202020204" pitchFamily="34" charset="0"/>
                <a:cs typeface="Arial" panose="020B0604020202020204" pitchFamily="34" charset="0"/>
              </a:rPr>
              <a:t>overnment- </a:t>
            </a:r>
            <a:r>
              <a:rPr lang="en-US" dirty="0" smtClean="0">
                <a:solidFill>
                  <a:schemeClr val="bg1"/>
                </a:solidFill>
                <a:latin typeface="Arial" panose="020B0604020202020204" pitchFamily="34" charset="0"/>
                <a:cs typeface="Arial" panose="020B0604020202020204" pitchFamily="34" charset="0"/>
              </a:rPr>
              <a:t>Automobile industry- Electric vehicle domain</a:t>
            </a:r>
          </a:p>
          <a:p>
            <a:pPr marL="285750" indent="-285750">
              <a:buFont typeface="Arial" pitchFamily="34" charset="0"/>
              <a:buChar char="•"/>
            </a:pPr>
            <a:r>
              <a:rPr lang="en-US" dirty="0" smtClean="0">
                <a:solidFill>
                  <a:schemeClr val="bg1"/>
                </a:solidFill>
                <a:latin typeface="Arial" panose="020B0604020202020204" pitchFamily="34" charset="0"/>
                <a:cs typeface="Arial" panose="020B0604020202020204" pitchFamily="34" charset="0"/>
              </a:rPr>
              <a:t>Specified the areas where </a:t>
            </a:r>
            <a:r>
              <a:rPr lang="en-US" dirty="0" smtClean="0">
                <a:solidFill>
                  <a:schemeClr val="bg1"/>
                </a:solidFill>
                <a:latin typeface="Arial" panose="020B0604020202020204" pitchFamily="34" charset="0"/>
                <a:cs typeface="Arial" panose="020B0604020202020204" pitchFamily="34" charset="0"/>
              </a:rPr>
              <a:t>R&amp;D </a:t>
            </a:r>
            <a:r>
              <a:rPr lang="en-US" dirty="0" smtClean="0">
                <a:solidFill>
                  <a:schemeClr val="bg1"/>
                </a:solidFill>
                <a:latin typeface="Arial" panose="020B0604020202020204" pitchFamily="34" charset="0"/>
                <a:cs typeface="Arial" panose="020B0604020202020204" pitchFamily="34" charset="0"/>
              </a:rPr>
              <a:t>is </a:t>
            </a:r>
            <a:r>
              <a:rPr lang="en-US" dirty="0" smtClean="0">
                <a:solidFill>
                  <a:schemeClr val="bg1"/>
                </a:solidFill>
                <a:latin typeface="Arial" panose="020B0604020202020204" pitchFamily="34" charset="0"/>
                <a:cs typeface="Arial" panose="020B0604020202020204" pitchFamily="34" charset="0"/>
              </a:rPr>
              <a:t>required</a:t>
            </a:r>
            <a:endParaRPr lang="en-US" dirty="0" smtClean="0">
              <a:solidFill>
                <a:schemeClr val="bg1"/>
              </a:solidFill>
              <a:latin typeface="Arial" panose="020B0604020202020204" pitchFamily="34" charset="0"/>
              <a:cs typeface="Arial" panose="020B0604020202020204" pitchFamily="34" charset="0"/>
            </a:endParaRPr>
          </a:p>
          <a:p>
            <a:pPr marL="285750" indent="-285750">
              <a:buFont typeface="Arial" pitchFamily="34" charset="0"/>
              <a:buChar char="•"/>
            </a:pPr>
            <a:r>
              <a:rPr lang="en-US" dirty="0" smtClean="0">
                <a:solidFill>
                  <a:schemeClr val="bg1"/>
                </a:solidFill>
                <a:latin typeface="Arial" panose="020B0604020202020204" pitchFamily="34" charset="0"/>
                <a:cs typeface="Arial" panose="020B0604020202020204" pitchFamily="34" charset="0"/>
              </a:rPr>
              <a:t>Spoke about the future of electric vehicles in Indian context</a:t>
            </a:r>
          </a:p>
          <a:p>
            <a:pPr marL="285750" indent="-285750">
              <a:buFont typeface="Arial" pitchFamily="34" charset="0"/>
              <a:buChar char="•"/>
            </a:pPr>
            <a:r>
              <a:rPr lang="en-US" dirty="0" smtClean="0">
                <a:solidFill>
                  <a:schemeClr val="bg1"/>
                </a:solidFill>
                <a:latin typeface="Arial" panose="020B0604020202020204" pitchFamily="34" charset="0"/>
                <a:cs typeface="Arial" panose="020B0604020202020204" pitchFamily="34" charset="0"/>
              </a:rPr>
              <a:t>Highlighted the entrepreneurial opportunities in electric vehicles domain </a:t>
            </a:r>
            <a:r>
              <a:rPr lang="en-US" dirty="0" smtClean="0">
                <a:solidFill>
                  <a:schemeClr val="bg1"/>
                </a:solidFill>
                <a:latin typeface="Arial" panose="020B0604020202020204" pitchFamily="34" charset="0"/>
                <a:cs typeface="Arial" panose="020B0604020202020204" pitchFamily="34" charset="0"/>
              </a:rPr>
              <a:t>(Electric </a:t>
            </a:r>
            <a:r>
              <a:rPr lang="en-US" dirty="0" smtClean="0">
                <a:solidFill>
                  <a:schemeClr val="bg1"/>
                </a:solidFill>
                <a:latin typeface="Arial" panose="020B0604020202020204" pitchFamily="34" charset="0"/>
                <a:cs typeface="Arial" panose="020B0604020202020204" pitchFamily="34" charset="0"/>
              </a:rPr>
              <a:t>Vehicle manufacturing, auto components, battery technology, charging </a:t>
            </a:r>
            <a:r>
              <a:rPr lang="en-US" dirty="0" smtClean="0">
                <a:solidFill>
                  <a:schemeClr val="bg1"/>
                </a:solidFill>
                <a:latin typeface="Arial" panose="020B0604020202020204" pitchFamily="34" charset="0"/>
                <a:cs typeface="Arial" panose="020B0604020202020204" pitchFamily="34" charset="0"/>
              </a:rPr>
              <a:t>infrastructure)</a:t>
            </a:r>
            <a:endParaRPr lang="en-US" dirty="0" smtClean="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3733800" y="1676400"/>
            <a:ext cx="5161546" cy="923330"/>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Prof. Ashok </a:t>
            </a:r>
            <a:r>
              <a:rPr lang="en-US" b="1" dirty="0" err="1">
                <a:latin typeface="Arial" panose="020B0604020202020204" pitchFamily="34" charset="0"/>
                <a:cs typeface="Arial" panose="020B0604020202020204" pitchFamily="34" charset="0"/>
              </a:rPr>
              <a:t>Jhunjhunwala</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en-US" dirty="0" smtClean="0"/>
              <a:t>Professor </a:t>
            </a:r>
            <a:r>
              <a:rPr lang="en-US" dirty="0"/>
              <a:t>in the Dept. of Electrical Engineering, IIT Madras.</a:t>
            </a:r>
            <a:endParaRPr lang="en-US" dirty="0">
              <a:solidFill>
                <a:schemeClr val="bg1"/>
              </a:solidFill>
              <a:latin typeface="Arial Black" panose="020B0A04020102020204" pitchFamily="34" charset="0"/>
            </a:endParaRPr>
          </a:p>
        </p:txBody>
      </p:sp>
      <p:sp>
        <p:nvSpPr>
          <p:cNvPr id="11" name="Rectangle 10"/>
          <p:cNvSpPr/>
          <p:nvPr/>
        </p:nvSpPr>
        <p:spPr>
          <a:xfrm>
            <a:off x="2900742" y="152400"/>
            <a:ext cx="3271458" cy="461665"/>
          </a:xfrm>
          <a:prstGeom prst="rect">
            <a:avLst/>
          </a:prstGeom>
        </p:spPr>
        <p:txBody>
          <a:bodyPr wrap="square">
            <a:spAutoFit/>
          </a:bodyPr>
          <a:lstStyle/>
          <a:p>
            <a:pPr algn="ctr"/>
            <a:r>
              <a:rPr lang="en-US" sz="2400" b="1" dirty="0" smtClean="0">
                <a:solidFill>
                  <a:schemeClr val="bg1"/>
                </a:solidFill>
                <a:latin typeface="Segoe UI Light" panose="020B0502040204020203" pitchFamily="34" charset="0"/>
              </a:rPr>
              <a:t>Presentations</a:t>
            </a:r>
            <a:endParaRPr lang="en-US" sz="2400" dirty="0">
              <a:latin typeface="Segoe UI Light" panose="020B0502040204020203" pitchFamily="34" charset="0"/>
            </a:endParaRPr>
          </a:p>
        </p:txBody>
      </p:sp>
      <p:sp>
        <p:nvSpPr>
          <p:cNvPr id="12" name="Oval 11"/>
          <p:cNvSpPr/>
          <p:nvPr/>
        </p:nvSpPr>
        <p:spPr>
          <a:xfrm>
            <a:off x="4038600" y="838200"/>
            <a:ext cx="533400" cy="545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cxnSp>
        <p:nvCxnSpPr>
          <p:cNvPr id="15" name="Straight Connector 14"/>
          <p:cNvCxnSpPr/>
          <p:nvPr/>
        </p:nvCxnSpPr>
        <p:spPr>
          <a:xfrm flipH="1">
            <a:off x="228601" y="614065"/>
            <a:ext cx="8534399"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pic>
        <p:nvPicPr>
          <p:cNvPr id="5" name="Picture 2" descr="Imag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49" y="1838325"/>
            <a:ext cx="2872451"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430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01-10-2016\DSC_88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8153" y="4441719"/>
            <a:ext cx="3624079" cy="24162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F:\01-10-2016\DSC_884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387"/>
          <a:stretch/>
        </p:blipFill>
        <p:spPr bwMode="auto">
          <a:xfrm>
            <a:off x="1" y="4580884"/>
            <a:ext cx="2958152" cy="22771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01-10-2016\DSC_882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768" r="4548"/>
          <a:stretch/>
        </p:blipFill>
        <p:spPr bwMode="auto">
          <a:xfrm>
            <a:off x="5568287" y="4107716"/>
            <a:ext cx="3575713" cy="2750284"/>
          </a:xfrm>
          <a:prstGeom prst="rect">
            <a:avLst/>
          </a:prstGeom>
          <a:noFill/>
          <a:extLst>
            <a:ext uri="{909E8E84-426E-40DD-AFC4-6F175D3DCCD1}">
              <a14:hiddenFill xmlns:a14="http://schemas.microsoft.com/office/drawing/2010/main">
                <a:solidFill>
                  <a:srgbClr val="FFFFFF"/>
                </a:solidFill>
              </a14:hiddenFill>
            </a:ext>
          </a:extLst>
        </p:spPr>
      </p:pic>
      <p:sp>
        <p:nvSpPr>
          <p:cNvPr id="8" name="Flowchart: Manual Input 7"/>
          <p:cNvSpPr/>
          <p:nvPr/>
        </p:nvSpPr>
        <p:spPr>
          <a:xfrm rot="10800000">
            <a:off x="1" y="-39565"/>
            <a:ext cx="9143999" cy="5181600"/>
          </a:xfrm>
          <a:prstGeom prst="flowChartManualInput">
            <a:avLst/>
          </a:prstGeom>
          <a:solidFill>
            <a:srgbClr val="D66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95400" y="152400"/>
            <a:ext cx="6477000" cy="461665"/>
          </a:xfrm>
          <a:prstGeom prst="rect">
            <a:avLst/>
          </a:prstGeom>
        </p:spPr>
        <p:txBody>
          <a:bodyPr wrap="square">
            <a:spAutoFit/>
          </a:bodyPr>
          <a:lstStyle/>
          <a:p>
            <a:pPr algn="ctr"/>
            <a:r>
              <a:rPr lang="en-US" sz="2400" b="1" dirty="0" smtClean="0">
                <a:solidFill>
                  <a:schemeClr val="bg1"/>
                </a:solidFill>
                <a:latin typeface="Segoe UI Light" panose="020B0502040204020203" pitchFamily="34" charset="0"/>
              </a:rPr>
              <a:t>Brainstorming – Key Highlights</a:t>
            </a:r>
            <a:endParaRPr lang="en-US" sz="2400" dirty="0">
              <a:solidFill>
                <a:schemeClr val="bg1"/>
              </a:solidFill>
              <a:latin typeface="Segoe UI Light" panose="020B0502040204020203" pitchFamily="34" charset="0"/>
            </a:endParaRPr>
          </a:p>
        </p:txBody>
      </p:sp>
      <p:cxnSp>
        <p:nvCxnSpPr>
          <p:cNvPr id="15" name="Straight Connector 14"/>
          <p:cNvCxnSpPr/>
          <p:nvPr/>
        </p:nvCxnSpPr>
        <p:spPr>
          <a:xfrm flipH="1">
            <a:off x="228601" y="614065"/>
            <a:ext cx="8534399"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16" name="Rectangle 15"/>
          <p:cNvSpPr/>
          <p:nvPr/>
        </p:nvSpPr>
        <p:spPr>
          <a:xfrm>
            <a:off x="228600" y="914400"/>
            <a:ext cx="8534399" cy="64633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Panel: </a:t>
            </a:r>
            <a:r>
              <a:rPr lang="en-US" b="1" dirty="0"/>
              <a:t>Mr. Chetan </a:t>
            </a:r>
            <a:r>
              <a:rPr lang="en-US" b="1" dirty="0" smtClean="0"/>
              <a:t>Maini, Mr. </a:t>
            </a:r>
            <a:r>
              <a:rPr lang="en-US" b="1" dirty="0" err="1" smtClean="0"/>
              <a:t>Tarun</a:t>
            </a:r>
            <a:r>
              <a:rPr lang="en-US" b="1" dirty="0" smtClean="0"/>
              <a:t> </a:t>
            </a:r>
            <a:r>
              <a:rPr lang="en-US" b="1" dirty="0"/>
              <a:t>Mehta  </a:t>
            </a:r>
            <a:r>
              <a:rPr lang="en-US" b="1" dirty="0" smtClean="0"/>
              <a:t>and all the participants </a:t>
            </a:r>
            <a:endParaRPr lang="en-US" b="1" dirty="0" smtClean="0">
              <a:solidFill>
                <a:schemeClr val="bg1"/>
              </a:solidFill>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Moderated by </a:t>
            </a:r>
            <a:r>
              <a:rPr lang="en-US" dirty="0" smtClean="0">
                <a:solidFill>
                  <a:schemeClr val="bg1"/>
                </a:solidFill>
                <a:latin typeface="Arial" panose="020B0604020202020204" pitchFamily="34" charset="0"/>
                <a:cs typeface="Arial" panose="020B0604020202020204" pitchFamily="34" charset="0"/>
              </a:rPr>
              <a:t>Prof. Ashok </a:t>
            </a:r>
            <a:r>
              <a:rPr lang="en-US" dirty="0" err="1" smtClean="0">
                <a:solidFill>
                  <a:schemeClr val="bg1"/>
                </a:solidFill>
                <a:latin typeface="Arial" panose="020B0604020202020204" pitchFamily="34" charset="0"/>
                <a:cs typeface="Arial" panose="020B0604020202020204" pitchFamily="34" charset="0"/>
              </a:rPr>
              <a:t>Jhunjhunwala</a:t>
            </a:r>
            <a:r>
              <a:rPr lang="en-US" dirty="0" smtClean="0">
                <a:solidFill>
                  <a:schemeClr val="bg1"/>
                </a:solidFill>
                <a:latin typeface="Arial" panose="020B0604020202020204" pitchFamily="34" charset="0"/>
                <a:cs typeface="Arial" panose="020B0604020202020204" pitchFamily="34" charset="0"/>
              </a:rPr>
              <a:t> (IIT Madras)</a:t>
            </a:r>
          </a:p>
        </p:txBody>
      </p:sp>
      <p:sp>
        <p:nvSpPr>
          <p:cNvPr id="18" name="Rectangle 17"/>
          <p:cNvSpPr/>
          <p:nvPr/>
        </p:nvSpPr>
        <p:spPr>
          <a:xfrm>
            <a:off x="152400" y="1676400"/>
            <a:ext cx="8610600"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600" dirty="0" smtClean="0">
                <a:solidFill>
                  <a:srgbClr val="C00000"/>
                </a:solidFill>
                <a:latin typeface="MS Reference Sans Serif" panose="020B0604030504040204" pitchFamily="34" charset="0"/>
                <a:cs typeface="Arial" panose="020B0604020202020204" pitchFamily="34" charset="0"/>
              </a:rPr>
              <a:t>Key Discussion Points</a:t>
            </a:r>
          </a:p>
          <a:p>
            <a:endParaRPr lang="en-US" sz="1600" dirty="0" smtClean="0">
              <a:solidFill>
                <a:srgbClr val="C00000"/>
              </a:solidFill>
              <a:latin typeface="MS Reference Sans Serif" panose="020B0604030504040204" pitchFamily="34" charset="0"/>
              <a:cs typeface="Arial" panose="020B0604020202020204" pitchFamily="34" charset="0"/>
            </a:endParaRPr>
          </a:p>
          <a:p>
            <a:pPr marL="171450" indent="-171450">
              <a:buFont typeface="Arial" panose="020B0604020202020204" pitchFamily="34" charset="0"/>
              <a:buChar char="•"/>
            </a:pPr>
            <a:r>
              <a:rPr lang="en-US" sz="1600" dirty="0" smtClean="0">
                <a:solidFill>
                  <a:srgbClr val="C00000"/>
                </a:solidFill>
                <a:latin typeface="MS Reference Sans Serif" panose="020B0604030504040204" pitchFamily="34" charset="0"/>
                <a:cs typeface="Arial" panose="020B0604020202020204" pitchFamily="34" charset="0"/>
              </a:rPr>
              <a:t>Challenges in Electric vehicle domain and future prospects in this domain</a:t>
            </a:r>
          </a:p>
          <a:p>
            <a:pPr marL="171450" indent="-171450">
              <a:buFont typeface="Arial" panose="020B0604020202020204" pitchFamily="34" charset="0"/>
              <a:buChar char="•"/>
            </a:pPr>
            <a:r>
              <a:rPr lang="en-US" sz="1600" dirty="0" smtClean="0">
                <a:solidFill>
                  <a:srgbClr val="C00000"/>
                </a:solidFill>
                <a:latin typeface="MS Reference Sans Serif" panose="020B0604030504040204" pitchFamily="34" charset="0"/>
                <a:cs typeface="Arial" panose="020B0604020202020204" pitchFamily="34" charset="0"/>
              </a:rPr>
              <a:t>Various Dimensions of electric vehicle domain (Example: charging infrastructure, battery swapping technology, battery reuse technology, clean energy for charging </a:t>
            </a:r>
            <a:r>
              <a:rPr lang="en-US" sz="1600" dirty="0" smtClean="0">
                <a:solidFill>
                  <a:srgbClr val="C00000"/>
                </a:solidFill>
                <a:latin typeface="MS Reference Sans Serif" panose="020B0604030504040204" pitchFamily="34" charset="0"/>
                <a:cs typeface="Arial" panose="020B0604020202020204" pitchFamily="34" charset="0"/>
              </a:rPr>
              <a:t>EVs</a:t>
            </a:r>
            <a:r>
              <a:rPr lang="en-US" sz="1600" dirty="0" smtClean="0">
                <a:solidFill>
                  <a:srgbClr val="C00000"/>
                </a:solidFill>
                <a:latin typeface="MS Reference Sans Serif" panose="020B0604030504040204" pitchFamily="34" charset="0"/>
                <a:cs typeface="Arial" panose="020B0604020202020204" pitchFamily="34" charset="0"/>
              </a:rPr>
              <a:t>, sustainability aspects, political and social </a:t>
            </a:r>
            <a:r>
              <a:rPr lang="en-US" sz="1600" dirty="0" smtClean="0">
                <a:solidFill>
                  <a:srgbClr val="C00000"/>
                </a:solidFill>
                <a:latin typeface="MS Reference Sans Serif" panose="020B0604030504040204" pitchFamily="34" charset="0"/>
                <a:cs typeface="Arial" panose="020B0604020202020204" pitchFamily="34" charset="0"/>
              </a:rPr>
              <a:t>dimensions</a:t>
            </a:r>
            <a:r>
              <a:rPr lang="en-US" sz="1600" dirty="0" smtClean="0">
                <a:solidFill>
                  <a:srgbClr val="C00000"/>
                </a:solidFill>
                <a:latin typeface="MS Reference Sans Serif" panose="020B0604030504040204" pitchFamily="34" charset="0"/>
                <a:cs typeface="Arial" panose="020B0604020202020204" pitchFamily="34" charset="0"/>
              </a:rPr>
              <a:t>, subsidies, etc., </a:t>
            </a:r>
          </a:p>
          <a:p>
            <a:pPr marL="171450" indent="-171450">
              <a:buFont typeface="Arial" panose="020B0604020202020204" pitchFamily="34" charset="0"/>
              <a:buChar char="•"/>
            </a:pPr>
            <a:r>
              <a:rPr lang="en-US" sz="1600" dirty="0" smtClean="0">
                <a:solidFill>
                  <a:srgbClr val="C00000"/>
                </a:solidFill>
                <a:latin typeface="MS Reference Sans Serif" panose="020B0604030504040204" pitchFamily="34" charset="0"/>
                <a:cs typeface="Arial" panose="020B0604020202020204" pitchFamily="34" charset="0"/>
              </a:rPr>
              <a:t>Entrepreneurial opportunities in EV, R&amp;D, product development, future </a:t>
            </a:r>
            <a:r>
              <a:rPr lang="en-US" sz="1600" dirty="0" smtClean="0">
                <a:solidFill>
                  <a:srgbClr val="C00000"/>
                </a:solidFill>
                <a:latin typeface="MS Reference Sans Serif" panose="020B0604030504040204" pitchFamily="34" charset="0"/>
                <a:cs typeface="Arial" panose="020B0604020202020204" pitchFamily="34" charset="0"/>
              </a:rPr>
              <a:t>scope, </a:t>
            </a:r>
            <a:r>
              <a:rPr lang="en-US" sz="1600" dirty="0" smtClean="0">
                <a:solidFill>
                  <a:srgbClr val="C00000"/>
                </a:solidFill>
                <a:latin typeface="MS Reference Sans Serif" panose="020B0604030504040204" pitchFamily="34" charset="0"/>
                <a:cs typeface="Arial" panose="020B0604020202020204" pitchFamily="34" charset="0"/>
              </a:rPr>
              <a:t>their respective challenges</a:t>
            </a:r>
            <a:endParaRPr lang="en-US" sz="1200" dirty="0" smtClean="0">
              <a:solidFill>
                <a:schemeClr val="bg1"/>
              </a:solidFill>
              <a:latin typeface="MS Reference Sans Serif" panose="020B0604030504040204" pitchFamily="34" charset="0"/>
              <a:cs typeface="Arial" panose="020B0604020202020204" pitchFamily="34" charset="0"/>
            </a:endParaRPr>
          </a:p>
        </p:txBody>
      </p:sp>
    </p:spTree>
    <p:extLst>
      <p:ext uri="{BB962C8B-B14F-4D97-AF65-F5344CB8AC3E}">
        <p14:creationId xmlns:p14="http://schemas.microsoft.com/office/powerpoint/2010/main" val="2299614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438400" y="152400"/>
            <a:ext cx="5181600" cy="461665"/>
          </a:xfrm>
          <a:prstGeom prst="rect">
            <a:avLst/>
          </a:prstGeom>
        </p:spPr>
        <p:txBody>
          <a:bodyPr wrap="square">
            <a:spAutoFit/>
          </a:bodyPr>
          <a:lstStyle/>
          <a:p>
            <a:pPr algn="ctr"/>
            <a:r>
              <a:rPr lang="en-US" sz="2400" b="1" dirty="0" smtClean="0">
                <a:latin typeface="Segoe UI Light" panose="020B0502040204020203" pitchFamily="34" charset="0"/>
              </a:rPr>
              <a:t>Brainstorming – Summary Points</a:t>
            </a:r>
            <a:endParaRPr lang="en-US" sz="2400" b="1" dirty="0">
              <a:latin typeface="Segoe UI Light" panose="020B0502040204020203" pitchFamily="34" charset="0"/>
            </a:endParaRPr>
          </a:p>
        </p:txBody>
      </p:sp>
      <p:cxnSp>
        <p:nvCxnSpPr>
          <p:cNvPr id="18" name="Straight Connector 17"/>
          <p:cNvCxnSpPr/>
          <p:nvPr/>
        </p:nvCxnSpPr>
        <p:spPr>
          <a:xfrm flipH="1">
            <a:off x="228601" y="614065"/>
            <a:ext cx="8534399" cy="0"/>
          </a:xfrm>
          <a:prstGeom prst="line">
            <a:avLst/>
          </a:prstGeom>
        </p:spPr>
        <p:style>
          <a:lnRef idx="1">
            <a:schemeClr val="accent6"/>
          </a:lnRef>
          <a:fillRef idx="0">
            <a:schemeClr val="accent6"/>
          </a:fillRef>
          <a:effectRef idx="0">
            <a:schemeClr val="accent6"/>
          </a:effectRef>
          <a:fontRef idx="minor">
            <a:schemeClr val="tx1"/>
          </a:fontRef>
        </p:style>
      </p:cxnSp>
      <p:sp>
        <p:nvSpPr>
          <p:cNvPr id="4" name="Rectangle 3"/>
          <p:cNvSpPr/>
          <p:nvPr/>
        </p:nvSpPr>
        <p:spPr>
          <a:xfrm>
            <a:off x="762001" y="1185446"/>
            <a:ext cx="7543799" cy="307777"/>
          </a:xfrm>
          <a:prstGeom prst="rect">
            <a:avLst/>
          </a:prstGeom>
        </p:spPr>
        <p:txBody>
          <a:bodyPr wrap="square">
            <a:spAutoFit/>
          </a:bodyPr>
          <a:lstStyle/>
          <a:p>
            <a:r>
              <a:rPr lang="en-US" sz="1400" b="1" dirty="0" smtClean="0">
                <a:solidFill>
                  <a:srgbClr val="C00000"/>
                </a:solidFill>
                <a:latin typeface="Arial" panose="020B0604020202020204" pitchFamily="34" charset="0"/>
                <a:cs typeface="Arial" panose="020B0604020202020204" pitchFamily="34" charset="0"/>
              </a:rPr>
              <a:t>How to address the problem of charging infrastructure for electric vehicles?</a:t>
            </a:r>
            <a:endParaRPr lang="en-US" sz="1400" b="1" dirty="0">
              <a:solidFill>
                <a:srgbClr val="C00000"/>
              </a:solidFill>
              <a:latin typeface="Arial" panose="020B0604020202020204" pitchFamily="34" charset="0"/>
              <a:cs typeface="Arial" panose="020B0604020202020204" pitchFamily="34" charset="0"/>
            </a:endParaRPr>
          </a:p>
        </p:txBody>
      </p:sp>
      <p:sp>
        <p:nvSpPr>
          <p:cNvPr id="6" name="Rectangle 5"/>
          <p:cNvSpPr/>
          <p:nvPr/>
        </p:nvSpPr>
        <p:spPr>
          <a:xfrm>
            <a:off x="762000" y="2209800"/>
            <a:ext cx="8000999" cy="523220"/>
          </a:xfrm>
          <a:prstGeom prst="rect">
            <a:avLst/>
          </a:prstGeom>
        </p:spPr>
        <p:txBody>
          <a:bodyPr wrap="square">
            <a:spAutoFit/>
          </a:bodyPr>
          <a:lstStyle/>
          <a:p>
            <a:r>
              <a:rPr lang="en-US" sz="1400" b="1" dirty="0" smtClean="0">
                <a:solidFill>
                  <a:srgbClr val="C00000"/>
                </a:solidFill>
                <a:latin typeface="Arial" panose="020B0604020202020204" pitchFamily="34" charset="0"/>
                <a:cs typeface="Arial" panose="020B0604020202020204" pitchFamily="34" charset="0"/>
              </a:rPr>
              <a:t>Considering the price difference between conventional and electric vehicles, what is the market segment that can be targeted?</a:t>
            </a:r>
            <a:endParaRPr lang="en-US" sz="1400" b="1" dirty="0">
              <a:solidFill>
                <a:srgbClr val="C00000"/>
              </a:solidFill>
              <a:latin typeface="Arial" panose="020B0604020202020204" pitchFamily="34" charset="0"/>
              <a:cs typeface="Arial" panose="020B0604020202020204" pitchFamily="34" charset="0"/>
            </a:endParaRPr>
          </a:p>
        </p:txBody>
      </p:sp>
      <p:sp>
        <p:nvSpPr>
          <p:cNvPr id="19" name="Rectangle 18"/>
          <p:cNvSpPr/>
          <p:nvPr/>
        </p:nvSpPr>
        <p:spPr>
          <a:xfrm>
            <a:off x="762001" y="3276600"/>
            <a:ext cx="6477000" cy="307777"/>
          </a:xfrm>
          <a:prstGeom prst="rect">
            <a:avLst/>
          </a:prstGeom>
        </p:spPr>
        <p:txBody>
          <a:bodyPr wrap="square">
            <a:spAutoFit/>
          </a:bodyPr>
          <a:lstStyle/>
          <a:p>
            <a:r>
              <a:rPr lang="en-US" sz="1400" b="1" dirty="0" smtClean="0">
                <a:solidFill>
                  <a:srgbClr val="C00000"/>
                </a:solidFill>
                <a:latin typeface="Arial" panose="020B0604020202020204" pitchFamily="34" charset="0"/>
                <a:cs typeface="Arial" panose="020B0604020202020204" pitchFamily="34" charset="0"/>
              </a:rPr>
              <a:t>What are the issues with respect to servicing of the vehicles?</a:t>
            </a:r>
            <a:endParaRPr lang="en-US" sz="1400" b="1" dirty="0">
              <a:solidFill>
                <a:srgbClr val="C00000"/>
              </a:solidFill>
              <a:latin typeface="Arial" panose="020B0604020202020204" pitchFamily="34" charset="0"/>
              <a:cs typeface="Arial" panose="020B0604020202020204" pitchFamily="34" charset="0"/>
            </a:endParaRPr>
          </a:p>
        </p:txBody>
      </p:sp>
      <p:sp>
        <p:nvSpPr>
          <p:cNvPr id="20" name="Rectangle 19"/>
          <p:cNvSpPr/>
          <p:nvPr/>
        </p:nvSpPr>
        <p:spPr>
          <a:xfrm>
            <a:off x="762000" y="4215824"/>
            <a:ext cx="6858000" cy="307777"/>
          </a:xfrm>
          <a:prstGeom prst="rect">
            <a:avLst/>
          </a:prstGeom>
        </p:spPr>
        <p:txBody>
          <a:bodyPr wrap="square">
            <a:spAutoFit/>
          </a:bodyPr>
          <a:lstStyle/>
          <a:p>
            <a:r>
              <a:rPr lang="en-US" sz="1400" b="1" dirty="0" smtClean="0">
                <a:solidFill>
                  <a:srgbClr val="C00000"/>
                </a:solidFill>
                <a:latin typeface="Arial" panose="020B0604020202020204" pitchFamily="34" charset="0"/>
                <a:cs typeface="Arial" panose="020B0604020202020204" pitchFamily="34" charset="0"/>
              </a:rPr>
              <a:t>What are some of the difficulties faced by REWA initially?</a:t>
            </a:r>
            <a:endParaRPr lang="en-US" sz="1400" b="1" dirty="0">
              <a:solidFill>
                <a:srgbClr val="C00000"/>
              </a:solidFill>
              <a:latin typeface="Arial" panose="020B0604020202020204" pitchFamily="34" charset="0"/>
              <a:cs typeface="Arial" panose="020B0604020202020204" pitchFamily="34" charset="0"/>
            </a:endParaRPr>
          </a:p>
        </p:txBody>
      </p:sp>
      <p:sp>
        <p:nvSpPr>
          <p:cNvPr id="21" name="Rectangle 20"/>
          <p:cNvSpPr/>
          <p:nvPr/>
        </p:nvSpPr>
        <p:spPr>
          <a:xfrm>
            <a:off x="796637" y="5021758"/>
            <a:ext cx="6477000" cy="307777"/>
          </a:xfrm>
          <a:prstGeom prst="rect">
            <a:avLst/>
          </a:prstGeom>
        </p:spPr>
        <p:txBody>
          <a:bodyPr wrap="square">
            <a:spAutoFit/>
          </a:bodyPr>
          <a:lstStyle/>
          <a:p>
            <a:r>
              <a:rPr lang="en-US" sz="1400" b="1" dirty="0" smtClean="0">
                <a:solidFill>
                  <a:srgbClr val="C00000"/>
                </a:solidFill>
                <a:latin typeface="Arial" panose="020B0604020202020204" pitchFamily="34" charset="0"/>
                <a:cs typeface="Arial" panose="020B0604020202020204" pitchFamily="34" charset="0"/>
              </a:rPr>
              <a:t>What are the </a:t>
            </a:r>
            <a:r>
              <a:rPr lang="en-US" sz="1400" b="1" dirty="0" smtClean="0">
                <a:solidFill>
                  <a:srgbClr val="C00000"/>
                </a:solidFill>
                <a:latin typeface="Arial" panose="020B0604020202020204" pitchFamily="34" charset="0"/>
                <a:cs typeface="Arial" panose="020B0604020202020204" pitchFamily="34" charset="0"/>
              </a:rPr>
              <a:t>HR </a:t>
            </a:r>
            <a:r>
              <a:rPr lang="en-US" sz="1400" b="1" dirty="0" smtClean="0">
                <a:solidFill>
                  <a:srgbClr val="C00000"/>
                </a:solidFill>
                <a:latin typeface="Arial" panose="020B0604020202020204" pitchFamily="34" charset="0"/>
                <a:cs typeface="Arial" panose="020B0604020202020204" pitchFamily="34" charset="0"/>
              </a:rPr>
              <a:t>issues </a:t>
            </a:r>
            <a:r>
              <a:rPr lang="en-US" sz="1400" b="1" dirty="0" smtClean="0">
                <a:solidFill>
                  <a:srgbClr val="C00000"/>
                </a:solidFill>
                <a:latin typeface="Arial" panose="020B0604020202020204" pitchFamily="34" charset="0"/>
                <a:cs typeface="Arial" panose="020B0604020202020204" pitchFamily="34" charset="0"/>
              </a:rPr>
              <a:t>that exist </a:t>
            </a:r>
            <a:r>
              <a:rPr lang="en-US" sz="1400" b="1" dirty="0" smtClean="0">
                <a:solidFill>
                  <a:srgbClr val="C00000"/>
                </a:solidFill>
                <a:latin typeface="Arial" panose="020B0604020202020204" pitchFamily="34" charset="0"/>
                <a:cs typeface="Arial" panose="020B0604020202020204" pitchFamily="34" charset="0"/>
              </a:rPr>
              <a:t>in India with respect to EVs?</a:t>
            </a:r>
            <a:endParaRPr lang="en-US" sz="1400" b="1" dirty="0">
              <a:solidFill>
                <a:srgbClr val="C00000"/>
              </a:solidFill>
              <a:latin typeface="Arial" panose="020B0604020202020204" pitchFamily="34" charset="0"/>
              <a:cs typeface="Arial" panose="020B0604020202020204" pitchFamily="34" charset="0"/>
            </a:endParaRPr>
          </a:p>
        </p:txBody>
      </p:sp>
      <p:sp>
        <p:nvSpPr>
          <p:cNvPr id="22" name="Rectangle 21"/>
          <p:cNvSpPr/>
          <p:nvPr/>
        </p:nvSpPr>
        <p:spPr>
          <a:xfrm>
            <a:off x="762000" y="1487269"/>
            <a:ext cx="7543799" cy="646331"/>
          </a:xfrm>
          <a:prstGeom prst="rect">
            <a:avLst/>
          </a:prstGeom>
        </p:spPr>
        <p:txBody>
          <a:bodyPr wrap="square">
            <a:spAutoFit/>
          </a:bodyPr>
          <a:lstStyle/>
          <a:p>
            <a:r>
              <a:rPr lang="en-US" sz="1200" dirty="0" smtClean="0">
                <a:latin typeface="Arial" panose="020B0604020202020204" pitchFamily="34" charset="0"/>
                <a:cs typeface="Arial" panose="020B0604020202020204" pitchFamily="34" charset="0"/>
              </a:rPr>
              <a:t>Based </a:t>
            </a:r>
            <a:r>
              <a:rPr lang="en-US" sz="1200" dirty="0" smtClean="0">
                <a:latin typeface="Arial" panose="020B0604020202020204" pitchFamily="34" charset="0"/>
                <a:cs typeface="Arial" panose="020B0604020202020204" pitchFamily="34" charset="0"/>
              </a:rPr>
              <a:t>on </a:t>
            </a:r>
            <a:r>
              <a:rPr lang="en-US" sz="1200" dirty="0" smtClean="0">
                <a:latin typeface="Arial" panose="020B0604020202020204" pitchFamily="34" charset="0"/>
                <a:cs typeface="Arial" panose="020B0604020202020204" pitchFamily="34" charset="0"/>
              </a:rPr>
              <a:t>the charging requirements of the different types of customer segments, the charging options can be created. </a:t>
            </a:r>
            <a:r>
              <a:rPr lang="en-US" sz="1200" dirty="0" err="1" smtClean="0">
                <a:latin typeface="Arial" panose="020B0604020202020204" pitchFamily="34" charset="0"/>
                <a:cs typeface="Arial" panose="020B0604020202020204" pitchFamily="34" charset="0"/>
              </a:rPr>
              <a:t>Eg</a:t>
            </a:r>
            <a:r>
              <a:rPr lang="en-US" sz="1200" dirty="0" smtClean="0">
                <a:latin typeface="Arial" panose="020B0604020202020204" pitchFamily="34" charset="0"/>
                <a:cs typeface="Arial" panose="020B0604020202020204" pitchFamily="34" charset="0"/>
              </a:rPr>
              <a:t>: fast emergency charging and slow charging individual owners </a:t>
            </a:r>
            <a:r>
              <a:rPr lang="en-US" sz="1200" dirty="0" smtClean="0">
                <a:latin typeface="Arial" panose="020B0604020202020204" pitchFamily="34" charset="0"/>
                <a:cs typeface="Arial" panose="020B0604020202020204" pitchFamily="34" charset="0"/>
              </a:rPr>
              <a:t>as well as </a:t>
            </a:r>
            <a:r>
              <a:rPr lang="en-US" sz="1200" dirty="0" smtClean="0">
                <a:latin typeface="Arial" panose="020B0604020202020204" pitchFamily="34" charset="0"/>
                <a:cs typeface="Arial" panose="020B0604020202020204" pitchFamily="34" charset="0"/>
              </a:rPr>
              <a:t>battery swap technology for taxis. The business innovations will arise, if the scale of electric </a:t>
            </a:r>
            <a:r>
              <a:rPr lang="en-US" sz="1200" dirty="0" smtClean="0">
                <a:latin typeface="Arial" panose="020B0604020202020204" pitchFamily="34" charset="0"/>
                <a:cs typeface="Arial" panose="020B0604020202020204" pitchFamily="34" charset="0"/>
              </a:rPr>
              <a:t>vehicles </a:t>
            </a:r>
            <a:r>
              <a:rPr lang="en-US" sz="1200" dirty="0" smtClean="0">
                <a:latin typeface="Arial" panose="020B0604020202020204" pitchFamily="34" charset="0"/>
                <a:cs typeface="Arial" panose="020B0604020202020204" pitchFamily="34" charset="0"/>
              </a:rPr>
              <a:t>increases.</a:t>
            </a:r>
            <a:endParaRPr lang="en-US" sz="1200" dirty="0">
              <a:latin typeface="Arial" panose="020B0604020202020204" pitchFamily="34" charset="0"/>
              <a:cs typeface="Arial" panose="020B0604020202020204" pitchFamily="34" charset="0"/>
            </a:endParaRPr>
          </a:p>
        </p:txBody>
      </p:sp>
      <p:sp>
        <p:nvSpPr>
          <p:cNvPr id="23" name="Oval 22"/>
          <p:cNvSpPr/>
          <p:nvPr/>
        </p:nvSpPr>
        <p:spPr>
          <a:xfrm>
            <a:off x="152400" y="1206745"/>
            <a:ext cx="533400" cy="545855"/>
          </a:xfrm>
          <a:prstGeom prst="ellipse">
            <a:avLst/>
          </a:prstGeom>
          <a:solidFill>
            <a:srgbClr val="D66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1</a:t>
            </a:r>
            <a:endParaRPr lang="en-US" dirty="0">
              <a:solidFill>
                <a:schemeClr val="bg1"/>
              </a:solidFill>
            </a:endParaRPr>
          </a:p>
        </p:txBody>
      </p:sp>
      <p:sp>
        <p:nvSpPr>
          <p:cNvPr id="24" name="Rectangle 23"/>
          <p:cNvSpPr/>
          <p:nvPr/>
        </p:nvSpPr>
        <p:spPr>
          <a:xfrm>
            <a:off x="762000" y="2694801"/>
            <a:ext cx="7543799" cy="461665"/>
          </a:xfrm>
          <a:prstGeom prst="rect">
            <a:avLst/>
          </a:prstGeom>
        </p:spPr>
        <p:txBody>
          <a:bodyPr wrap="square">
            <a:spAutoFit/>
          </a:bodyPr>
          <a:lstStyle/>
          <a:p>
            <a:r>
              <a:rPr lang="en-US" sz="1200" dirty="0" smtClean="0">
                <a:latin typeface="Arial" panose="020B0604020202020204" pitchFamily="34" charset="0"/>
                <a:cs typeface="Arial" panose="020B0604020202020204" pitchFamily="34" charset="0"/>
              </a:rPr>
              <a:t>A small prepared market (paying capacity, environmental concerns) can be targeted. Once, the overall benefit to cost ratio improves, it can be scaled up.</a:t>
            </a:r>
            <a:endParaRPr lang="en-US" sz="1200" dirty="0">
              <a:latin typeface="Arial" panose="020B0604020202020204" pitchFamily="34" charset="0"/>
              <a:cs typeface="Arial" panose="020B0604020202020204" pitchFamily="34" charset="0"/>
            </a:endParaRPr>
          </a:p>
        </p:txBody>
      </p:sp>
      <p:sp>
        <p:nvSpPr>
          <p:cNvPr id="25" name="Rectangle 24"/>
          <p:cNvSpPr/>
          <p:nvPr/>
        </p:nvSpPr>
        <p:spPr>
          <a:xfrm>
            <a:off x="762000" y="3535095"/>
            <a:ext cx="7543799" cy="461665"/>
          </a:xfrm>
          <a:prstGeom prst="rect">
            <a:avLst/>
          </a:prstGeom>
        </p:spPr>
        <p:txBody>
          <a:bodyPr wrap="square">
            <a:spAutoFit/>
          </a:bodyPr>
          <a:lstStyle/>
          <a:p>
            <a:r>
              <a:rPr lang="en-US" sz="1200" dirty="0" smtClean="0">
                <a:latin typeface="Arial" panose="020B0604020202020204" pitchFamily="34" charset="0"/>
                <a:cs typeface="Arial" panose="020B0604020202020204" pitchFamily="34" charset="0"/>
              </a:rPr>
              <a:t>Diagnostic capacities of the service providers must be improved and a different kind of servicing infrastructure is needed. EVs need less periodical maintenance when compared to conventional vehicles.</a:t>
            </a:r>
            <a:endParaRPr lang="en-US" sz="1200" dirty="0">
              <a:latin typeface="Arial" panose="020B0604020202020204" pitchFamily="34" charset="0"/>
              <a:cs typeface="Arial" panose="020B0604020202020204" pitchFamily="34" charset="0"/>
            </a:endParaRPr>
          </a:p>
        </p:txBody>
      </p:sp>
      <p:sp>
        <p:nvSpPr>
          <p:cNvPr id="26" name="Rectangle 25"/>
          <p:cNvSpPr/>
          <p:nvPr/>
        </p:nvSpPr>
        <p:spPr>
          <a:xfrm>
            <a:off x="762000" y="4523601"/>
            <a:ext cx="7543799" cy="276999"/>
          </a:xfrm>
          <a:prstGeom prst="rect">
            <a:avLst/>
          </a:prstGeom>
        </p:spPr>
        <p:txBody>
          <a:bodyPr wrap="square">
            <a:spAutoFit/>
          </a:bodyPr>
          <a:lstStyle/>
          <a:p>
            <a:r>
              <a:rPr lang="en-US" sz="1200" dirty="0" smtClean="0">
                <a:latin typeface="Arial" panose="020B0604020202020204" pitchFamily="34" charset="0"/>
                <a:cs typeface="Arial" panose="020B0604020202020204" pitchFamily="34" charset="0"/>
              </a:rPr>
              <a:t>Team formation, regulation issues, financial constraints, supply chain issues.</a:t>
            </a:r>
            <a:endParaRPr lang="en-US" sz="1200" dirty="0">
              <a:latin typeface="Arial" panose="020B0604020202020204" pitchFamily="34" charset="0"/>
              <a:cs typeface="Arial" panose="020B0604020202020204" pitchFamily="34" charset="0"/>
            </a:endParaRPr>
          </a:p>
        </p:txBody>
      </p:sp>
      <p:sp>
        <p:nvSpPr>
          <p:cNvPr id="27" name="Rectangle 26"/>
          <p:cNvSpPr/>
          <p:nvPr/>
        </p:nvSpPr>
        <p:spPr>
          <a:xfrm>
            <a:off x="838201" y="5329535"/>
            <a:ext cx="7543799" cy="461665"/>
          </a:xfrm>
          <a:prstGeom prst="rect">
            <a:avLst/>
          </a:prstGeom>
        </p:spPr>
        <p:txBody>
          <a:bodyPr wrap="square">
            <a:spAutoFit/>
          </a:bodyPr>
          <a:lstStyle/>
          <a:p>
            <a:r>
              <a:rPr lang="en-US" sz="1200" dirty="0" smtClean="0">
                <a:latin typeface="Arial" panose="020B0604020202020204" pitchFamily="34" charset="0"/>
                <a:cs typeface="Arial" panose="020B0604020202020204" pitchFamily="34" charset="0"/>
              </a:rPr>
              <a:t>Suitable talent is scarce in India. At College level, doing projects related to EVs will help students to prepare for the requirements of the EV domain. Design culture should be established among the human </a:t>
            </a:r>
            <a:r>
              <a:rPr lang="en-US" sz="1200" dirty="0" smtClean="0">
                <a:latin typeface="Arial" panose="020B0604020202020204" pitchFamily="34" charset="0"/>
                <a:cs typeface="Arial" panose="020B0604020202020204" pitchFamily="34" charset="0"/>
              </a:rPr>
              <a:t>resources. </a:t>
            </a:r>
            <a:endParaRPr lang="en-US" sz="1200" dirty="0">
              <a:latin typeface="Arial" panose="020B0604020202020204" pitchFamily="34" charset="0"/>
              <a:cs typeface="Arial" panose="020B0604020202020204" pitchFamily="34" charset="0"/>
            </a:endParaRPr>
          </a:p>
        </p:txBody>
      </p:sp>
      <p:sp>
        <p:nvSpPr>
          <p:cNvPr id="28" name="Oval 27"/>
          <p:cNvSpPr/>
          <p:nvPr/>
        </p:nvSpPr>
        <p:spPr>
          <a:xfrm>
            <a:off x="152400" y="2273545"/>
            <a:ext cx="533400" cy="545855"/>
          </a:xfrm>
          <a:prstGeom prst="ellipse">
            <a:avLst/>
          </a:prstGeom>
          <a:solidFill>
            <a:srgbClr val="D66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2</a:t>
            </a:r>
            <a:endParaRPr lang="en-US" dirty="0">
              <a:solidFill>
                <a:schemeClr val="bg1"/>
              </a:solidFill>
            </a:endParaRPr>
          </a:p>
        </p:txBody>
      </p:sp>
      <p:sp>
        <p:nvSpPr>
          <p:cNvPr id="29" name="Oval 28"/>
          <p:cNvSpPr/>
          <p:nvPr/>
        </p:nvSpPr>
        <p:spPr>
          <a:xfrm>
            <a:off x="152400" y="3264145"/>
            <a:ext cx="533400" cy="545855"/>
          </a:xfrm>
          <a:prstGeom prst="ellipse">
            <a:avLst/>
          </a:prstGeom>
          <a:solidFill>
            <a:srgbClr val="D66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3</a:t>
            </a:r>
            <a:endParaRPr lang="en-US" dirty="0">
              <a:solidFill>
                <a:schemeClr val="bg1"/>
              </a:solidFill>
            </a:endParaRPr>
          </a:p>
        </p:txBody>
      </p:sp>
      <p:sp>
        <p:nvSpPr>
          <p:cNvPr id="30" name="Oval 29"/>
          <p:cNvSpPr/>
          <p:nvPr/>
        </p:nvSpPr>
        <p:spPr>
          <a:xfrm>
            <a:off x="152400" y="4191000"/>
            <a:ext cx="533400" cy="545855"/>
          </a:xfrm>
          <a:prstGeom prst="ellipse">
            <a:avLst/>
          </a:prstGeom>
          <a:solidFill>
            <a:srgbClr val="D66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4</a:t>
            </a:r>
            <a:endParaRPr lang="en-US" dirty="0">
              <a:solidFill>
                <a:schemeClr val="bg1"/>
              </a:solidFill>
            </a:endParaRPr>
          </a:p>
        </p:txBody>
      </p:sp>
      <p:sp>
        <p:nvSpPr>
          <p:cNvPr id="31" name="Oval 30"/>
          <p:cNvSpPr/>
          <p:nvPr/>
        </p:nvSpPr>
        <p:spPr>
          <a:xfrm>
            <a:off x="152400" y="5100935"/>
            <a:ext cx="533400" cy="545855"/>
          </a:xfrm>
          <a:prstGeom prst="ellipse">
            <a:avLst/>
          </a:prstGeom>
          <a:solidFill>
            <a:srgbClr val="D66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5</a:t>
            </a:r>
            <a:endParaRPr lang="en-US" dirty="0">
              <a:solidFill>
                <a:schemeClr val="bg1"/>
              </a:solidFill>
            </a:endParaRPr>
          </a:p>
        </p:txBody>
      </p:sp>
      <p:cxnSp>
        <p:nvCxnSpPr>
          <p:cNvPr id="32" name="Straight Connector 31"/>
          <p:cNvCxnSpPr/>
          <p:nvPr/>
        </p:nvCxnSpPr>
        <p:spPr>
          <a:xfrm flipH="1">
            <a:off x="266700" y="6019800"/>
            <a:ext cx="8534399" cy="0"/>
          </a:xfrm>
          <a:prstGeom prst="line">
            <a:avLst/>
          </a:prstGeom>
        </p:spPr>
        <p:style>
          <a:lnRef idx="1">
            <a:schemeClr val="accent6"/>
          </a:lnRef>
          <a:fillRef idx="0">
            <a:schemeClr val="accent6"/>
          </a:fillRef>
          <a:effectRef idx="0">
            <a:schemeClr val="accent6"/>
          </a:effectRef>
          <a:fontRef idx="minor">
            <a:schemeClr val="tx1"/>
          </a:fontRef>
        </p:style>
      </p:cxnSp>
      <p:sp>
        <p:nvSpPr>
          <p:cNvPr id="33" name="Rectangle 32"/>
          <p:cNvSpPr/>
          <p:nvPr/>
        </p:nvSpPr>
        <p:spPr>
          <a:xfrm>
            <a:off x="228601" y="6167735"/>
            <a:ext cx="8572498" cy="27699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1200" dirty="0" smtClean="0">
                <a:latin typeface="Arial" panose="020B0604020202020204" pitchFamily="34" charset="0"/>
                <a:cs typeface="Arial" panose="020B0604020202020204" pitchFamily="34" charset="0"/>
              </a:rPr>
              <a:t>Note: Distilled points are covered in the report. You can view the presentations and the interactions in their entirety here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6902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F:\01-10-2016\DSC_887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183"/>
          <a:stretch/>
        </p:blipFill>
        <p:spPr bwMode="auto">
          <a:xfrm>
            <a:off x="11691" y="3034263"/>
            <a:ext cx="5093709" cy="382373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01-10-2016\DSC_88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550965" cy="30342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33800" y="0"/>
            <a:ext cx="5410200" cy="6858000"/>
          </a:xfrm>
          <a:prstGeom prst="rect">
            <a:avLst/>
          </a:prstGeom>
          <a:solidFill>
            <a:srgbClr val="D66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 name="Parallelogram 3"/>
          <p:cNvSpPr/>
          <p:nvPr/>
        </p:nvSpPr>
        <p:spPr>
          <a:xfrm>
            <a:off x="2250831" y="0"/>
            <a:ext cx="3235569" cy="6858000"/>
          </a:xfrm>
          <a:prstGeom prst="parallelogram">
            <a:avLst/>
          </a:prstGeom>
          <a:solidFill>
            <a:srgbClr val="D66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3" name="Rectangle 22"/>
          <p:cNvSpPr/>
          <p:nvPr/>
        </p:nvSpPr>
        <p:spPr>
          <a:xfrm>
            <a:off x="4119942" y="152400"/>
            <a:ext cx="3271458" cy="461665"/>
          </a:xfrm>
          <a:prstGeom prst="rect">
            <a:avLst/>
          </a:prstGeom>
        </p:spPr>
        <p:txBody>
          <a:bodyPr wrap="square">
            <a:spAutoFit/>
          </a:bodyPr>
          <a:lstStyle/>
          <a:p>
            <a:pPr algn="ctr"/>
            <a:r>
              <a:rPr lang="en-US" sz="2400" b="1" dirty="0" smtClean="0">
                <a:solidFill>
                  <a:schemeClr val="bg1"/>
                </a:solidFill>
                <a:latin typeface="Segoe UI Light" panose="020B0502040204020203" pitchFamily="34" charset="0"/>
              </a:rPr>
              <a:t>Stay tuned</a:t>
            </a:r>
            <a:endParaRPr lang="en-US" sz="2400" b="1" dirty="0">
              <a:solidFill>
                <a:schemeClr val="bg1"/>
              </a:solidFill>
              <a:latin typeface="Segoe UI Light" panose="020B0502040204020203" pitchFamily="34" charset="0"/>
            </a:endParaRPr>
          </a:p>
        </p:txBody>
      </p:sp>
      <p:cxnSp>
        <p:nvCxnSpPr>
          <p:cNvPr id="24" name="Straight Connector 23"/>
          <p:cNvCxnSpPr/>
          <p:nvPr/>
        </p:nvCxnSpPr>
        <p:spPr>
          <a:xfrm flipH="1">
            <a:off x="3200400" y="614065"/>
            <a:ext cx="5562601"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8" name="Oval 27"/>
          <p:cNvSpPr/>
          <p:nvPr/>
        </p:nvSpPr>
        <p:spPr>
          <a:xfrm>
            <a:off x="2933700" y="1273740"/>
            <a:ext cx="533400" cy="545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29" name="Oval 28"/>
          <p:cNvSpPr/>
          <p:nvPr/>
        </p:nvSpPr>
        <p:spPr>
          <a:xfrm>
            <a:off x="2667000" y="3276600"/>
            <a:ext cx="533400" cy="545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13" name="TextBox 12"/>
          <p:cNvSpPr txBox="1"/>
          <p:nvPr/>
        </p:nvSpPr>
        <p:spPr>
          <a:xfrm>
            <a:off x="3733800" y="1315834"/>
            <a:ext cx="4223720"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400" dirty="0" smtClean="0">
                <a:latin typeface="Maiandra GD" panose="020E0502030308020204" pitchFamily="34" charset="0"/>
              </a:rPr>
              <a:t>Upcoming Editions | </a:t>
            </a:r>
            <a:r>
              <a:rPr lang="en-US" sz="2400" dirty="0" err="1" smtClean="0">
                <a:latin typeface="Maiandra GD" panose="020E0502030308020204" pitchFamily="34" charset="0"/>
              </a:rPr>
              <a:t>Agri</a:t>
            </a:r>
            <a:r>
              <a:rPr lang="en-US" sz="2400" dirty="0" smtClean="0">
                <a:latin typeface="Maiandra GD" panose="020E0502030308020204" pitchFamily="34" charset="0"/>
              </a:rPr>
              <a:t>-Tech</a:t>
            </a:r>
            <a:endParaRPr lang="en-US" sz="2400" dirty="0">
              <a:latin typeface="Maiandra GD" panose="020E0502030308020204" pitchFamily="34" charset="0"/>
            </a:endParaRPr>
          </a:p>
        </p:txBody>
      </p:sp>
      <p:sp>
        <p:nvSpPr>
          <p:cNvPr id="14" name="TextBox 13"/>
          <p:cNvSpPr txBox="1"/>
          <p:nvPr/>
        </p:nvSpPr>
        <p:spPr>
          <a:xfrm>
            <a:off x="3218597" y="3360790"/>
            <a:ext cx="5716245"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400" dirty="0" smtClean="0">
                <a:latin typeface="Maiandra GD" panose="020E0502030308020204" pitchFamily="34" charset="0"/>
              </a:rPr>
              <a:t>Upcoming Editions | Waste Management</a:t>
            </a:r>
            <a:endParaRPr lang="en-US" sz="2400" dirty="0">
              <a:latin typeface="Maiandra GD" panose="020E0502030308020204" pitchFamily="34" charset="0"/>
            </a:endParaRPr>
          </a:p>
        </p:txBody>
      </p:sp>
    </p:spTree>
    <p:extLst>
      <p:ext uri="{BB962C8B-B14F-4D97-AF65-F5344CB8AC3E}">
        <p14:creationId xmlns:p14="http://schemas.microsoft.com/office/powerpoint/2010/main" val="3755512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1321</TotalTime>
  <Words>745</Words>
  <Application>Microsoft Office PowerPoint</Application>
  <PresentationFormat>On-screen Show (4:3)</PresentationFormat>
  <Paragraphs>91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Parasuram</dc:creator>
  <cp:lastModifiedBy>Admin</cp:lastModifiedBy>
  <cp:revision>67</cp:revision>
  <dcterms:created xsi:type="dcterms:W3CDTF">2006-08-16T00:00:00Z</dcterms:created>
  <dcterms:modified xsi:type="dcterms:W3CDTF">2017-01-31T07:39:44Z</dcterms:modified>
</cp:coreProperties>
</file>