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5" r:id="rId5"/>
    <p:sldId id="266" r:id="rId6"/>
    <p:sldId id="258" r:id="rId7"/>
    <p:sldId id="268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6A29"/>
    <a:srgbClr val="A236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0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9322" y="152400"/>
            <a:ext cx="822278" cy="685800"/>
          </a:xfrm>
          <a:prstGeom prst="rect">
            <a:avLst/>
          </a:prstGeom>
          <a:solidFill>
            <a:srgbClr val="D66A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nip Diagonal Corner Rectangle 4"/>
          <p:cNvSpPr/>
          <p:nvPr/>
        </p:nvSpPr>
        <p:spPr>
          <a:xfrm>
            <a:off x="1" y="0"/>
            <a:ext cx="9143999" cy="685800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A236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rot="19112673">
            <a:off x="7918067" y="208410"/>
            <a:ext cx="878786" cy="1208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993659" y="622013"/>
            <a:ext cx="15972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Event Report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 MT" panose="02020503060305020303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2400" y="6019800"/>
            <a:ext cx="822278" cy="685800"/>
          </a:xfrm>
          <a:prstGeom prst="rect">
            <a:avLst/>
          </a:prstGeom>
          <a:solidFill>
            <a:srgbClr val="D66A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 rot="18633917">
            <a:off x="303945" y="5469127"/>
            <a:ext cx="952018" cy="1115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 descr="E:\RTBI transparent logo - Cop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602718"/>
            <a:ext cx="1266092" cy="1028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469238" y="3625334"/>
            <a:ext cx="89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Partner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355937"/>
            <a:ext cx="6019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Perpetua Titling MT" panose="02020502060505020804" pitchFamily="18" charset="0"/>
              </a:rPr>
              <a:t>Brainstorm to Build Domain-Specific </a:t>
            </a:r>
            <a:r>
              <a:rPr lang="en-US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Perpetua Titling MT" panose="02020502060505020804" pitchFamily="18" charset="0"/>
              </a:rPr>
              <a:t>Startups | An </a:t>
            </a:r>
            <a:r>
              <a:rPr lang="en-US" sz="2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Perpetua Titling MT" panose="02020502060505020804" pitchFamily="18" charset="0"/>
              </a:rPr>
              <a:t>IITM Impact Workshop </a:t>
            </a:r>
            <a:r>
              <a:rPr lang="en-US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Perpetua Titling MT" panose="02020502060505020804" pitchFamily="18" charset="0"/>
              </a:rPr>
              <a:t>Series</a:t>
            </a:r>
          </a:p>
        </p:txBody>
      </p:sp>
      <p:pic>
        <p:nvPicPr>
          <p:cNvPr id="3" name="Picture 2" descr="http://www.incubation.iitm.ac.in/_/rsrc/1444581461085/home/Logo4.png?height=57&amp;width=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78" y="6095936"/>
            <a:ext cx="1905000" cy="54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https://htic.iitm.ac.in/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135990"/>
            <a:ext cx="714375" cy="70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www.bioincubator-iitm.in/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4" y="5117067"/>
            <a:ext cx="77152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E:\Task content\Workshop IITM IC and RTBI\13th Aug 2016\MedTech Entrepreneur Workshop_13th Aug 2016_Photos\_DSC749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27" y="1623291"/>
            <a:ext cx="2241456" cy="149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Task content\Workshop IITM IC and RTBI\13th Aug 2016\MedTech Entrepreneur Workshop_13th Aug 2016_Photos\_DSC751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23291"/>
            <a:ext cx="2241456" cy="149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E:\Task content\Workshop IITM IC and RTBI\13th Aug 2016\MedTech Entrepreneur Workshop_13th Aug 2016_Photos\_DSC754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691" y="1622422"/>
            <a:ext cx="2239109" cy="149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03071" y="4602260"/>
            <a:ext cx="56661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Edition I: Medical Devices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36331" y="591127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en-US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761999" y="3244334"/>
            <a:ext cx="6400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bg1"/>
                </a:solidFill>
                <a:latin typeface="Californian FB" panose="0207040306080B030204" pitchFamily="18" charset="0"/>
                <a:cs typeface="Arial" panose="020B0604020202020204" pitchFamily="34" charset="0"/>
              </a:rPr>
              <a:t>Gaining </a:t>
            </a:r>
            <a:r>
              <a:rPr lang="en-US" sz="2400" i="1" dirty="0">
                <a:solidFill>
                  <a:schemeClr val="bg1"/>
                </a:solidFill>
                <a:latin typeface="Californian FB" panose="0207040306080B030204" pitchFamily="18" charset="0"/>
                <a:cs typeface="Arial" panose="020B0604020202020204" pitchFamily="34" charset="0"/>
              </a:rPr>
              <a:t>entrepreneurial insights into specific domain </a:t>
            </a:r>
            <a:r>
              <a:rPr lang="en-US" sz="2400" i="1" dirty="0" smtClean="0">
                <a:solidFill>
                  <a:schemeClr val="bg1"/>
                </a:solidFill>
                <a:latin typeface="Californian FB" panose="0207040306080B030204" pitchFamily="18" charset="0"/>
                <a:cs typeface="Arial" panose="020B0604020202020204" pitchFamily="34" charset="0"/>
              </a:rPr>
              <a:t>areas</a:t>
            </a:r>
            <a:endParaRPr lang="en-US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79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E:\Task content\Workshop IITM IC and RTBI\13th Aug 2016\MedTech Entrepreneur Workshop_13th Aug 2016_Photos\_DSC75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933" y="3299610"/>
            <a:ext cx="5330496" cy="355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E:\Task content\Workshop IITM IC and RTBI\13th Aug 2016\MedTech Entrepreneur Workshop_13th Aug 2016_Photos\_DSC75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643" y="2784"/>
            <a:ext cx="4887355" cy="326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owchart: Manual Input 3"/>
          <p:cNvSpPr/>
          <p:nvPr/>
        </p:nvSpPr>
        <p:spPr>
          <a:xfrm rot="5400000">
            <a:off x="263769" y="-263769"/>
            <a:ext cx="6858000" cy="7385538"/>
          </a:xfrm>
          <a:prstGeom prst="flowChartManualInput">
            <a:avLst/>
          </a:prstGeom>
          <a:solidFill>
            <a:srgbClr val="D66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3" name="Picture 5" descr="https://cdn4.iconfinder.com/data/icons/small-n-flat/24/calendar-128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92" y="1143000"/>
            <a:ext cx="562708" cy="6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62610" y="1371601"/>
            <a:ext cx="22850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13</a:t>
            </a:r>
            <a:r>
              <a:rPr lang="en-US" sz="14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1400" b="1" dirty="0" smtClean="0">
                <a:solidFill>
                  <a:schemeClr val="bg1"/>
                </a:solidFill>
              </a:rPr>
              <a:t> August, 2016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Between 9:30 am to 1:30pm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2055" name="Picture 7" descr="http://wdmservices.com/wp-content/uploads/2015/04/location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667" y="1143000"/>
            <a:ext cx="601333" cy="65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813504" y="1371600"/>
            <a:ext cx="20538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IIT Madras Research Park</a:t>
            </a:r>
          </a:p>
          <a:p>
            <a:r>
              <a:rPr lang="en-US" sz="1400" b="1" dirty="0" err="1" smtClean="0">
                <a:solidFill>
                  <a:schemeClr val="bg1"/>
                </a:solidFill>
              </a:rPr>
              <a:t>Taramani</a:t>
            </a:r>
            <a:r>
              <a:rPr lang="en-US" sz="1400" b="1" dirty="0" smtClean="0">
                <a:solidFill>
                  <a:schemeClr val="bg1"/>
                </a:solidFill>
              </a:rPr>
              <a:t>, Chennai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2057" name="Picture 9" descr="http://freeflaticons.com/wp-content/uploads/2014/10/toilet-copy-1413000588n8kg4.png"/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351693" y="2209801"/>
            <a:ext cx="349054" cy="75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http://freeflaticons.com/wp-content/uploads/2014/10/toilet-copy-1413000588n8kg4.png"/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700748" y="2209800"/>
            <a:ext cx="349055" cy="75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055077" y="2133600"/>
            <a:ext cx="46423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Who?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sz="1400" b="1" dirty="0" smtClean="0">
                <a:solidFill>
                  <a:schemeClr val="bg1"/>
                </a:solidFill>
              </a:rPr>
              <a:t>Total participants  including faculties of IIT Madras, domain experts, entrepreneurs, students and research scholars– 120+</a:t>
            </a:r>
          </a:p>
        </p:txBody>
      </p:sp>
      <p:sp>
        <p:nvSpPr>
          <p:cNvPr id="9" name="Rectangle 8"/>
          <p:cNvSpPr/>
          <p:nvPr/>
        </p:nvSpPr>
        <p:spPr>
          <a:xfrm>
            <a:off x="1055078" y="1116687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When?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88887" y="1066800"/>
            <a:ext cx="935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Where?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28602" y="3815477"/>
            <a:ext cx="647171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1. Working of </a:t>
            </a:r>
            <a:r>
              <a:rPr lang="en-US" dirty="0">
                <a:solidFill>
                  <a:schemeClr val="bg1"/>
                </a:solidFill>
              </a:rPr>
              <a:t>the med-tech market 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     </a:t>
            </a:r>
            <a:r>
              <a:rPr lang="en-US" b="1" dirty="0" smtClean="0">
                <a:solidFill>
                  <a:schemeClr val="bg1"/>
                </a:solidFill>
              </a:rPr>
              <a:t>Barriers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smtClean="0">
                <a:solidFill>
                  <a:schemeClr val="bg1"/>
                </a:solidFill>
              </a:rPr>
              <a:t>Gaps &amp; Bottlenecks.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2. Different </a:t>
            </a:r>
            <a:r>
              <a:rPr lang="en-US" dirty="0">
                <a:solidFill>
                  <a:schemeClr val="bg1"/>
                </a:solidFill>
              </a:rPr>
              <a:t>product categories and market segments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     </a:t>
            </a:r>
            <a:r>
              <a:rPr lang="en-US" b="1" dirty="0" smtClean="0">
                <a:solidFill>
                  <a:schemeClr val="bg1"/>
                </a:solidFill>
              </a:rPr>
              <a:t>Needs </a:t>
            </a:r>
            <a:r>
              <a:rPr lang="en-US" b="1" dirty="0">
                <a:solidFill>
                  <a:schemeClr val="bg1"/>
                </a:solidFill>
              </a:rPr>
              <a:t>and </a:t>
            </a:r>
            <a:r>
              <a:rPr lang="en-US" b="1" dirty="0" smtClean="0">
                <a:solidFill>
                  <a:schemeClr val="bg1"/>
                </a:solidFill>
              </a:rPr>
              <a:t>opportunities.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3. Economics </a:t>
            </a:r>
            <a:r>
              <a:rPr lang="en-US" dirty="0">
                <a:solidFill>
                  <a:schemeClr val="bg1"/>
                </a:solidFill>
              </a:rPr>
              <a:t>of R&amp;D, manufacturing, marketing, sales and </a:t>
            </a:r>
            <a:r>
              <a:rPr lang="en-US" dirty="0" smtClean="0">
                <a:solidFill>
                  <a:schemeClr val="bg1"/>
                </a:solidFill>
              </a:rPr>
              <a:t>service</a:t>
            </a: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</a:t>
            </a:r>
            <a:r>
              <a:rPr lang="en-US" b="1" dirty="0" smtClean="0">
                <a:solidFill>
                  <a:schemeClr val="bg1"/>
                </a:solidFill>
              </a:rPr>
              <a:t>Industry perspective.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4. Cost </a:t>
            </a:r>
            <a:r>
              <a:rPr lang="en-US" dirty="0">
                <a:solidFill>
                  <a:schemeClr val="bg1"/>
                </a:solidFill>
              </a:rPr>
              <a:t>of ownership, revenues and maintenance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</a:t>
            </a:r>
            <a:r>
              <a:rPr lang="en-US" b="1" dirty="0" smtClean="0">
                <a:solidFill>
                  <a:schemeClr val="bg1"/>
                </a:solidFill>
              </a:rPr>
              <a:t>Customer perspective.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5. </a:t>
            </a:r>
            <a:r>
              <a:rPr lang="en-US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Areas 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ripe for </a:t>
            </a:r>
            <a:r>
              <a:rPr lang="en-US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entrepreneurship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 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66800" y="3333690"/>
            <a:ext cx="21970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chemeClr val="bg1"/>
                </a:solidFill>
              </a:rPr>
              <a:t>Brainstorming On -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6337" y="152400"/>
            <a:ext cx="557592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Perpetua Titling MT" panose="02020502060505020804" pitchFamily="18" charset="0"/>
              </a:rPr>
              <a:t>Brainstorm to Build Domain-Specific Startups | An IITM Impact Workshop Series</a:t>
            </a:r>
          </a:p>
          <a:p>
            <a:pPr algn="ctr"/>
            <a:r>
              <a:rPr lang="en-US" sz="1200" dirty="0" smtClean="0"/>
              <a:t> 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Edition I: Medical Devices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1200" dirty="0">
              <a:latin typeface="Segoe UI Light" panose="020B0502040204020203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228602" y="990600"/>
            <a:ext cx="57911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007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Task content\Workshop IITM IC and RTBI\13th Aug 2016\MedTech Entrepreneur Workshop_13th Aug 2016_Photos\_DSC754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99" r="5364"/>
          <a:stretch/>
        </p:blipFill>
        <p:spPr bwMode="auto">
          <a:xfrm>
            <a:off x="0" y="2369"/>
            <a:ext cx="9144000" cy="680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900742" y="152400"/>
            <a:ext cx="3271458" cy="46166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Segoe UI Light" panose="020B0502040204020203" pitchFamily="34" charset="0"/>
              </a:rPr>
              <a:t>Event Agenda</a:t>
            </a:r>
            <a:endParaRPr lang="en-US" sz="2400" dirty="0">
              <a:latin typeface="Segoe UI Light" panose="020B0502040204020203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228601" y="685800"/>
            <a:ext cx="8534399" cy="0"/>
          </a:xfrm>
          <a:prstGeom prst="line">
            <a:avLst/>
          </a:prstGeom>
          <a:ln>
            <a:solidFill>
              <a:srgbClr val="D66A29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705100" y="990600"/>
            <a:ext cx="3581400" cy="609600"/>
          </a:xfrm>
          <a:prstGeom prst="rect">
            <a:avLst/>
          </a:prstGeom>
          <a:solidFill>
            <a:srgbClr val="D66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Context setting for the series </a:t>
            </a:r>
          </a:p>
          <a:p>
            <a:pPr algn="ctr"/>
            <a:r>
              <a:rPr lang="en-US" dirty="0" smtClean="0"/>
              <a:t> Prof. Ashok Jhunjhunwala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705100" y="1905000"/>
            <a:ext cx="3581400" cy="609600"/>
          </a:xfrm>
          <a:prstGeom prst="rect">
            <a:avLst/>
          </a:prstGeom>
          <a:solidFill>
            <a:srgbClr val="D66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Context setting for the </a:t>
            </a:r>
            <a:r>
              <a:rPr lang="en-US" dirty="0" smtClean="0"/>
              <a:t>Workshop </a:t>
            </a:r>
            <a:endParaRPr lang="en-US" dirty="0"/>
          </a:p>
          <a:p>
            <a:pPr algn="ctr"/>
            <a:r>
              <a:rPr lang="en-US" dirty="0"/>
              <a:t> </a:t>
            </a:r>
            <a:r>
              <a:rPr lang="en-US" dirty="0" smtClean="0"/>
              <a:t>Dr. </a:t>
            </a:r>
            <a:r>
              <a:rPr lang="en-US" dirty="0" err="1" smtClean="0"/>
              <a:t>Mohanasankar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05100" y="2819400"/>
            <a:ext cx="3581400" cy="609600"/>
          </a:xfrm>
          <a:prstGeom prst="rect">
            <a:avLst/>
          </a:prstGeom>
          <a:solidFill>
            <a:srgbClr val="D66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Presentation by domain experts and </a:t>
            </a:r>
            <a:r>
              <a:rPr lang="en-US" dirty="0" smtClean="0"/>
              <a:t>entrepreneurs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698173" y="3810000"/>
            <a:ext cx="3581400" cy="609600"/>
          </a:xfrm>
          <a:prstGeom prst="rect">
            <a:avLst/>
          </a:prstGeom>
          <a:solidFill>
            <a:srgbClr val="D66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Brainstorming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712027" y="4800600"/>
            <a:ext cx="3581400" cy="609600"/>
          </a:xfrm>
          <a:prstGeom prst="rect">
            <a:avLst/>
          </a:prstGeom>
          <a:solidFill>
            <a:srgbClr val="D66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1" y="1230868"/>
            <a:ext cx="2045753" cy="369332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9:45 am – 10:00 am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" y="2069068"/>
            <a:ext cx="2173993" cy="369332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10:00 am – 10:15pm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2907268"/>
            <a:ext cx="2185214" cy="369332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10:15 pm – 12:0 0pm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28600" y="3974068"/>
            <a:ext cx="2068195" cy="369332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12:00 pm – 1:15 pm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28600" y="4964668"/>
            <a:ext cx="1951175" cy="369332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1:15 pm – 1:30 pm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590800" y="1752600"/>
            <a:ext cx="5943600" cy="2819400"/>
          </a:xfrm>
          <a:prstGeom prst="rect">
            <a:avLst/>
          </a:prstGeom>
          <a:noFill/>
          <a:ln w="31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343400" y="16002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343400" y="25146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343400" y="34290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343400" y="44958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ular Callout 1"/>
          <p:cNvSpPr/>
          <p:nvPr/>
        </p:nvSpPr>
        <p:spPr>
          <a:xfrm>
            <a:off x="6858000" y="1981200"/>
            <a:ext cx="1600200" cy="2133600"/>
          </a:xfrm>
          <a:prstGeom prst="wedgeRectCallout">
            <a:avLst>
              <a:gd name="adj1" fmla="val -93777"/>
              <a:gd name="adj2" fmla="val 29792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All attendees were involved in the discussion. Participants were invited to ask questions, add knowledge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and share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opinions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96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66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65822" y="2032337"/>
            <a:ext cx="55801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Gave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broad overview of the health care sector market by giving specific emphasis on Medical-devices market. </a:t>
            </a:r>
            <a:endParaRPr lang="en-US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presented the problems in </a:t>
            </a: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healthcare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sector from the aspect of demand &amp; supply mismatch, subsector insights, policy level issues, target market specific details, innovation and research gaps, etc., </a:t>
            </a:r>
            <a:endParaRPr lang="en-US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16808" y="1143000"/>
            <a:ext cx="5450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‘Indian Healthcare &amp; Medical Devices Industry : Opportunities’ </a:t>
            </a:r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Dr</a:t>
            </a:r>
            <a:r>
              <a:rPr lang="en-US" sz="1400" dirty="0">
                <a:solidFill>
                  <a:schemeClr val="bg1"/>
                </a:solidFill>
                <a:latin typeface="Arial Black" panose="020B0A04020102020204" pitchFamily="34" charset="0"/>
              </a:rPr>
              <a:t>. G.S. </a:t>
            </a:r>
            <a:r>
              <a:rPr lang="en-US" sz="1400" dirty="0" err="1">
                <a:solidFill>
                  <a:schemeClr val="bg1"/>
                </a:solidFill>
                <a:latin typeface="Arial Black" panose="020B0A04020102020204" pitchFamily="34" charset="0"/>
              </a:rPr>
              <a:t>Bhuvaneshwar</a:t>
            </a:r>
            <a:r>
              <a:rPr lang="en-US" sz="1400" dirty="0">
                <a:solidFill>
                  <a:schemeClr val="bg1"/>
                </a:solidFill>
                <a:latin typeface="Arial Black" panose="020B0A04020102020204" pitchFamily="34" charset="0"/>
              </a:rPr>
              <a:t> (Consultant-Medical devices)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900742" y="152400"/>
            <a:ext cx="32714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Presentations</a:t>
            </a:r>
            <a:endParaRPr lang="en-US" sz="2400" dirty="0">
              <a:latin typeface="Segoe UI Light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59637" y="4114799"/>
            <a:ext cx="37123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MedTech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Innovation &amp;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Entrepreneurship’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35837" y="4343400"/>
            <a:ext cx="46482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Mr</a:t>
            </a:r>
            <a:r>
              <a:rPr lang="en-US" sz="1400" dirty="0">
                <a:solidFill>
                  <a:schemeClr val="bg1"/>
                </a:solidFill>
                <a:latin typeface="Arial Black" panose="020B0A04020102020204" pitchFamily="34" charset="0"/>
              </a:rPr>
              <a:t>. Siraj Dhanani </a:t>
            </a:r>
            <a:r>
              <a:rPr lang="en-US" sz="1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(Founder &amp; CEO, </a:t>
            </a:r>
            <a:r>
              <a:rPr lang="en-US" sz="14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InnAccel</a:t>
            </a:r>
            <a:r>
              <a:rPr lang="en-US" sz="1400" dirty="0">
                <a:solidFill>
                  <a:schemeClr val="bg1"/>
                </a:solidFill>
                <a:latin typeface="Arial Black" panose="020B0A04020102020204" pitchFamily="34" charset="0"/>
              </a:rPr>
              <a:t>), 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1" y="4884003"/>
            <a:ext cx="55625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drew the attention of the listeners by presenting product specific </a:t>
            </a: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differences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case studies of two of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InnAccel’s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products.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also revealed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InnAccel’s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methodology of ‘opportunity identification’ and idea validation in medical devices sub-sector.</a:t>
            </a:r>
          </a:p>
        </p:txBody>
      </p:sp>
      <p:sp>
        <p:nvSpPr>
          <p:cNvPr id="12" name="Oval 11"/>
          <p:cNvSpPr/>
          <p:nvPr/>
        </p:nvSpPr>
        <p:spPr>
          <a:xfrm>
            <a:off x="3083408" y="1206745"/>
            <a:ext cx="533400" cy="54585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28600" y="4102345"/>
            <a:ext cx="533400" cy="54585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228601" y="614065"/>
            <a:ext cx="853439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026" name="Picture 2" descr="E:\Task content\Workshop IITM IC and RTBI\13th Aug 2016\MedTech Entrepreneur Workshop_13th Aug 2016_Photos\_DSC749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1" r="2460"/>
          <a:stretch/>
        </p:blipFill>
        <p:spPr bwMode="auto">
          <a:xfrm>
            <a:off x="228600" y="1143000"/>
            <a:ext cx="2781299" cy="1993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Task content\Workshop IITM IC and RTBI\13th Aug 2016\MedTech Entrepreneur Workshop_13th Aug 2016_Photos\_DSC751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3" r="4656"/>
          <a:stretch/>
        </p:blipFill>
        <p:spPr bwMode="auto">
          <a:xfrm>
            <a:off x="5957454" y="3962400"/>
            <a:ext cx="2805545" cy="2085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43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335215" y="3848345"/>
            <a:ext cx="5549840" cy="2286000"/>
          </a:xfrm>
          <a:prstGeom prst="rect">
            <a:avLst/>
          </a:prstGeom>
          <a:solidFill>
            <a:srgbClr val="D66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335214" y="914400"/>
            <a:ext cx="5554981" cy="2286000"/>
          </a:xfrm>
          <a:prstGeom prst="rect">
            <a:avLst/>
          </a:prstGeom>
          <a:solidFill>
            <a:srgbClr val="D66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335215" y="2032337"/>
            <a:ext cx="55801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Demonstrated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products of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Forus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 innovations behind those </a:t>
            </a: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products,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scale of impact which the products are making, </a:t>
            </a:r>
            <a:r>
              <a:rPr lang="en-US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endParaRPr lang="en-US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was given to the diagnostic medical devices and its’ role in preventive healthcare</a:t>
            </a: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74008" y="1143000"/>
            <a:ext cx="46071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Forus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One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goal- prevent avoidable blindness’ </a:t>
            </a:r>
          </a:p>
          <a:p>
            <a:r>
              <a:rPr lang="en-US" sz="1400" dirty="0">
                <a:solidFill>
                  <a:schemeClr val="bg1"/>
                </a:solidFill>
                <a:latin typeface="Arial Black" panose="020B0A04020102020204" pitchFamily="34" charset="0"/>
              </a:rPr>
              <a:t> Mr. K. Chandrasekhar </a:t>
            </a:r>
            <a:r>
              <a:rPr lang="en-US" sz="1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(Founder &amp; CEO, </a:t>
            </a:r>
            <a:r>
              <a:rPr lang="en-US" sz="14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Forus</a:t>
            </a:r>
            <a:r>
              <a:rPr lang="en-US" sz="1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Arial Black" panose="020B0A04020102020204" pitchFamily="34" charset="0"/>
              </a:rPr>
              <a:t>Health)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900742" y="152400"/>
            <a:ext cx="32714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Segoe UI Light" panose="020B0502040204020203" pitchFamily="34" charset="0"/>
              </a:rPr>
              <a:t>Presentations</a:t>
            </a:r>
            <a:endParaRPr lang="en-US" sz="2400" dirty="0">
              <a:latin typeface="Segoe UI Light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33349" y="4114799"/>
            <a:ext cx="45477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‘Enabling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Image Guided Interventional Therapies’ </a:t>
            </a:r>
          </a:p>
        </p:txBody>
      </p:sp>
      <p:sp>
        <p:nvSpPr>
          <p:cNvPr id="3" name="Rectangle 2"/>
          <p:cNvSpPr/>
          <p:nvPr/>
        </p:nvSpPr>
        <p:spPr>
          <a:xfrm>
            <a:off x="4209549" y="4343400"/>
            <a:ext cx="45534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 Black" panose="020B0A04020102020204" pitchFamily="34" charset="0"/>
              </a:rPr>
              <a:t>Mr. </a:t>
            </a:r>
            <a:r>
              <a:rPr lang="en-US" sz="1400" dirty="0" err="1">
                <a:solidFill>
                  <a:schemeClr val="bg1"/>
                </a:solidFill>
                <a:latin typeface="Arial Black" panose="020B0A04020102020204" pitchFamily="34" charset="0"/>
              </a:rPr>
              <a:t>Nandakumar</a:t>
            </a:r>
            <a:r>
              <a:rPr lang="en-US" sz="14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(Co-Founder &amp; CEO, </a:t>
            </a:r>
            <a:r>
              <a:rPr lang="en-US" sz="14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Perfint</a:t>
            </a:r>
            <a:r>
              <a:rPr lang="en-US" sz="1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) </a:t>
            </a:r>
            <a:endParaRPr lang="en-US" sz="1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29002" y="4800600"/>
            <a:ext cx="55625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Emphasized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opportunities in interventional therapies. </a:t>
            </a:r>
            <a:endParaRPr lang="en-US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used the case study of two products of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Perfint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ROBIO and MAXIO to explain the product development process, complexities in developing a product for interventional therapies and its difference from diagnostic medical devices.</a:t>
            </a:r>
          </a:p>
        </p:txBody>
      </p:sp>
      <p:sp>
        <p:nvSpPr>
          <p:cNvPr id="12" name="Oval 11"/>
          <p:cNvSpPr/>
          <p:nvPr/>
        </p:nvSpPr>
        <p:spPr>
          <a:xfrm>
            <a:off x="3540608" y="1206745"/>
            <a:ext cx="533400" cy="54585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3657600" y="4102345"/>
            <a:ext cx="533400" cy="54585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228601" y="614065"/>
            <a:ext cx="8534399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050" name="Picture 2" descr="E:\Task content\Workshop IITM IC and RTBI\13th Aug 2016\MedTech Entrepreneur Workshop_13th Aug 2016_Photos\_DSC753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" r="9960"/>
          <a:stretch/>
        </p:blipFill>
        <p:spPr bwMode="auto">
          <a:xfrm>
            <a:off x="228601" y="914400"/>
            <a:ext cx="3076176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Task content\Workshop IITM IC and RTBI\13th Aug 2016\MedTech Entrepreneur Workshop_13th Aug 2016_Photos\_DSC754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1" t="7431" r="12617"/>
          <a:stretch/>
        </p:blipFill>
        <p:spPr bwMode="auto">
          <a:xfrm>
            <a:off x="242408" y="3848345"/>
            <a:ext cx="306237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49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E:\Task content\Workshop IITM IC and RTBI\13th Aug 2016\MedTech Entrepreneur Workshop_13th Aug 2016_Photos\_DSC757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2" r="16212"/>
          <a:stretch/>
        </p:blipFill>
        <p:spPr bwMode="auto">
          <a:xfrm>
            <a:off x="2639291" y="4572000"/>
            <a:ext cx="2642764" cy="227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Task content\Workshop IITM IC and RTBI\13th Aug 2016\MedTech Entrepreneur Workshop_13th Aug 2016_Photos\_DSC757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4"/>
          <a:stretch/>
        </p:blipFill>
        <p:spPr bwMode="auto">
          <a:xfrm>
            <a:off x="5237018" y="4114800"/>
            <a:ext cx="3906982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E:\Task content\Workshop IITM IC and RTBI\13th Aug 2016\MedTech Entrepreneur Workshop_13th Aug 2016_Photos\_DSC756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7" r="6948"/>
          <a:stretch/>
        </p:blipFill>
        <p:spPr bwMode="auto">
          <a:xfrm>
            <a:off x="0" y="4800601"/>
            <a:ext cx="2639291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lowchart: Manual Input 7"/>
          <p:cNvSpPr/>
          <p:nvPr/>
        </p:nvSpPr>
        <p:spPr>
          <a:xfrm rot="10800000">
            <a:off x="1" y="-39565"/>
            <a:ext cx="9143999" cy="5181600"/>
          </a:xfrm>
          <a:prstGeom prst="flowChartManualInput">
            <a:avLst/>
          </a:prstGeom>
          <a:solidFill>
            <a:srgbClr val="D66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295400" y="152400"/>
            <a:ext cx="6477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Brainstorming – Key Highlights</a:t>
            </a:r>
            <a:endParaRPr lang="en-US" sz="2400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228601" y="614065"/>
            <a:ext cx="853439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28600" y="914400"/>
            <a:ext cx="853439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Panel: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Dr. G.S. </a:t>
            </a:r>
            <a:r>
              <a:rPr lang="en-U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Bhuvaneshwar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Mr. Siraj Dhanani (</a:t>
            </a:r>
            <a:r>
              <a:rPr lang="en-U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InnAccel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Mr. K. Chandrasekhar (</a:t>
            </a:r>
            <a:r>
              <a:rPr lang="en-U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Forus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Health), Mr. S. </a:t>
            </a:r>
            <a:r>
              <a:rPr lang="en-U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Nandakumar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Perfint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Mr. Sameer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Mehta 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(Dr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Mehta's 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Hospitals), Prof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Bhaskar Ramamurthi (Director, IIT Madras), Prof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Ashok Jhunjhunwala (IIT Madras).</a:t>
            </a:r>
            <a:b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Moderated by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Mohanasankar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Sivaprakasam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(IIT Madras)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52400" y="2298918"/>
            <a:ext cx="8610600" cy="18158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MS Reference Sans Serif" panose="020B0604030504040204" pitchFamily="34" charset="0"/>
                <a:cs typeface="Arial" panose="020B0604020202020204" pitchFamily="34" charset="0"/>
              </a:rPr>
              <a:t>Key Discussion Points</a:t>
            </a:r>
          </a:p>
          <a:p>
            <a:endParaRPr lang="en-US" sz="1600" dirty="0" smtClean="0">
              <a:solidFill>
                <a:srgbClr val="C00000"/>
              </a:solidFill>
              <a:latin typeface="MS Reference Sans Serif" panose="020B060403050404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C00000"/>
                </a:solidFill>
                <a:latin typeface="MS Reference Sans Serif" panose="020B0604030504040204" pitchFamily="34" charset="0"/>
                <a:cs typeface="Arial" panose="020B0604020202020204" pitchFamily="34" charset="0"/>
              </a:rPr>
              <a:t>India specific challenges and gaps in the Med-tech domain of Health care sector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C00000"/>
                </a:solidFill>
                <a:latin typeface="MS Reference Sans Serif" panose="020B0604030504040204" pitchFamily="34" charset="0"/>
                <a:cs typeface="Arial" panose="020B0604020202020204" pitchFamily="34" charset="0"/>
              </a:rPr>
              <a:t>Varying needs of primary, secondary and tertiary sectors in healthcare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C00000"/>
                </a:solidFill>
                <a:latin typeface="MS Reference Sans Serif" panose="020B0604030504040204" pitchFamily="34" charset="0"/>
                <a:cs typeface="Arial" panose="020B0604020202020204" pitchFamily="34" charset="0"/>
              </a:rPr>
              <a:t>Entrepreneurial opportunities of diagnostic, therapeutic </a:t>
            </a:r>
            <a:r>
              <a:rPr lang="en-US" sz="1600" dirty="0">
                <a:solidFill>
                  <a:srgbClr val="C00000"/>
                </a:solidFill>
                <a:latin typeface="MS Reference Sans Serif" panose="020B0604030504040204" pitchFamily="34" charset="0"/>
                <a:cs typeface="Arial" panose="020B0604020202020204" pitchFamily="34" charset="0"/>
              </a:rPr>
              <a:t>and </a:t>
            </a:r>
            <a:r>
              <a:rPr lang="en-US" sz="1600" dirty="0" err="1" smtClean="0">
                <a:solidFill>
                  <a:srgbClr val="C00000"/>
                </a:solidFill>
                <a:latin typeface="MS Reference Sans Serif" panose="020B0604030504040204" pitchFamily="34" charset="0"/>
                <a:cs typeface="Arial" panose="020B0604020202020204" pitchFamily="34" charset="0"/>
              </a:rPr>
              <a:t>theranostic</a:t>
            </a:r>
            <a:r>
              <a:rPr lang="en-US" sz="1600" dirty="0" smtClean="0">
                <a:solidFill>
                  <a:srgbClr val="C00000"/>
                </a:solidFill>
                <a:latin typeface="MS Reference Sans Serif" panose="020B0604030504040204" pitchFamily="34" charset="0"/>
                <a:cs typeface="Arial" panose="020B0604020202020204" pitchFamily="34" charset="0"/>
              </a:rPr>
              <a:t> devices in terms of problem identification, product development &amp; business modelling; their respective challenges</a:t>
            </a:r>
            <a:endParaRPr lang="en-US" sz="1200" dirty="0" smtClean="0">
              <a:solidFill>
                <a:schemeClr val="bg1"/>
              </a:solidFill>
              <a:latin typeface="MS Reference Sans Serif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61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438400" y="152400"/>
            <a:ext cx="518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Segoe UI Light" panose="020B0502040204020203" pitchFamily="34" charset="0"/>
              </a:rPr>
              <a:t>Brainstorming – Summary Points</a:t>
            </a:r>
            <a:endParaRPr lang="en-US" sz="2400" b="1" dirty="0">
              <a:latin typeface="Segoe UI Light" panose="020B0502040204020203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228601" y="614065"/>
            <a:ext cx="8534399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762001" y="1066800"/>
            <a:ext cx="75437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there a network </a:t>
            </a:r>
            <a:r>
              <a:rPr lang="en-US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exists </a:t>
            </a:r>
            <a:r>
              <a:rPr lang="en-US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specifically for Medical devices sector?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1" y="2209800"/>
            <a:ext cx="5410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</a:t>
            </a:r>
            <a:r>
              <a:rPr lang="en-US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assist startups in their R&amp;D activities?</a:t>
            </a:r>
            <a:endParaRPr lang="en-US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62001" y="3200400"/>
            <a:ext cx="6477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scope of medical devices in veterinary science field?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62000" y="4038600"/>
            <a:ext cx="685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status of India in terms of availability of hardware devices which will be used in the medical devices?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96637" y="5178623"/>
            <a:ext cx="6477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 regulatory hurdles in the medical devices sector?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62000" y="1368623"/>
            <a:ext cx="75437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Right now, in India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the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medical devices market is highly fragmented and no large scale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networking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platform exist. But in most cases,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at the initial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stage of product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validation,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finding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 few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potential clients is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more important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than looking for a networking platform. Also, it is very important for startups to work closely with clinicians to understand the exact nature of problems and tune their product accordingly.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152400" y="1206745"/>
            <a:ext cx="533400" cy="545855"/>
          </a:xfrm>
          <a:prstGeom prst="ellipse">
            <a:avLst/>
          </a:prstGeom>
          <a:solidFill>
            <a:srgbClr val="D66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62000" y="2477869"/>
            <a:ext cx="75437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initial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stages, the entrepreneur needs to rely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on the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facilities of relevant institutions and leverage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suitable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grant funding schemes of government agencies.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Gradually they can explore other avenues to carry out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 &amp; D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activities.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62000" y="3458895"/>
            <a:ext cx="75437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There is immense scope for medical devices in veterinary science field but unfortunately it is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 highly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unattended market. This is still an untapped market for entrepreneurial opportunities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62000" y="4567535"/>
            <a:ext cx="75437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Here the difference between place design of devices and manufacturing of devices should be understood. The strategy should be more focused on quality designing than just manufacturing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38201" y="5486400"/>
            <a:ext cx="75437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Regulatory issues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exist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processes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are continuously evolving. It is essential for entrepreneurs to have a basic understanding about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the current regulatory stands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to avoid conflicts.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152400" y="2273545"/>
            <a:ext cx="533400" cy="545855"/>
          </a:xfrm>
          <a:prstGeom prst="ellipse">
            <a:avLst/>
          </a:prstGeom>
          <a:solidFill>
            <a:srgbClr val="D66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152400" y="3187945"/>
            <a:ext cx="533400" cy="545855"/>
          </a:xfrm>
          <a:prstGeom prst="ellipse">
            <a:avLst/>
          </a:prstGeom>
          <a:solidFill>
            <a:srgbClr val="D66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152400" y="4191000"/>
            <a:ext cx="533400" cy="545855"/>
          </a:xfrm>
          <a:prstGeom prst="ellipse">
            <a:avLst/>
          </a:prstGeom>
          <a:solidFill>
            <a:srgbClr val="D66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152400" y="5257800"/>
            <a:ext cx="533400" cy="545855"/>
          </a:xfrm>
          <a:prstGeom prst="ellipse">
            <a:avLst/>
          </a:prstGeom>
          <a:solidFill>
            <a:srgbClr val="D66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5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266700" y="6019800"/>
            <a:ext cx="8534399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228601" y="6167735"/>
            <a:ext cx="8572498" cy="2769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Note: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elect discussions are covered in the report. You can view the presentations and the interactions in their entirety here 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90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33800" y="0"/>
            <a:ext cx="5410200" cy="6858000"/>
          </a:xfrm>
          <a:prstGeom prst="rect">
            <a:avLst/>
          </a:prstGeom>
          <a:solidFill>
            <a:srgbClr val="D66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0" y="4665618"/>
            <a:ext cx="3059723" cy="204316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0" y="2407419"/>
            <a:ext cx="3059723" cy="204316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166638"/>
            <a:ext cx="3059723" cy="204316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arallelogram 3"/>
          <p:cNvSpPr/>
          <p:nvPr/>
        </p:nvSpPr>
        <p:spPr>
          <a:xfrm>
            <a:off x="2250831" y="0"/>
            <a:ext cx="3235569" cy="6858000"/>
          </a:xfrm>
          <a:prstGeom prst="parallelogram">
            <a:avLst/>
          </a:prstGeom>
          <a:solidFill>
            <a:srgbClr val="D66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4119942" y="152400"/>
            <a:ext cx="32714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Stay tuned</a:t>
            </a:r>
            <a:endParaRPr lang="en-US" sz="2400" b="1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3200400" y="614065"/>
            <a:ext cx="556260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3083408" y="1206745"/>
            <a:ext cx="533400" cy="54585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8" name="Oval 27"/>
          <p:cNvSpPr/>
          <p:nvPr/>
        </p:nvSpPr>
        <p:spPr>
          <a:xfrm>
            <a:off x="2819400" y="3019818"/>
            <a:ext cx="533400" cy="54585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2590800" y="4851358"/>
            <a:ext cx="533400" cy="54585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62400" y="1295006"/>
            <a:ext cx="4743158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latin typeface="Maiandra GD" panose="020E0502030308020204" pitchFamily="34" charset="0"/>
              </a:rPr>
              <a:t>Edition 2</a:t>
            </a:r>
            <a:br>
              <a:rPr lang="en-US" sz="2400" dirty="0" smtClean="0">
                <a:latin typeface="Maiandra GD" panose="020E0502030308020204" pitchFamily="34" charset="0"/>
              </a:rPr>
            </a:br>
            <a:r>
              <a:rPr lang="en-US" sz="2400" dirty="0" smtClean="0">
                <a:latin typeface="Maiandra GD" panose="020E0502030308020204" pitchFamily="34" charset="0"/>
              </a:rPr>
              <a:t>October 1, 2016 | Electric Vehicles</a:t>
            </a:r>
            <a:endParaRPr lang="en-US" sz="2400" dirty="0">
              <a:latin typeface="Maiandra GD" panose="020E0502030308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47107" y="3119735"/>
            <a:ext cx="422372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latin typeface="Maiandra GD" panose="020E0502030308020204" pitchFamily="34" charset="0"/>
              </a:rPr>
              <a:t>Upcoming Editions | </a:t>
            </a:r>
            <a:r>
              <a:rPr lang="en-US" sz="2400" dirty="0" err="1" smtClean="0">
                <a:latin typeface="Maiandra GD" panose="020E0502030308020204" pitchFamily="34" charset="0"/>
              </a:rPr>
              <a:t>Agri</a:t>
            </a:r>
            <a:r>
              <a:rPr lang="en-US" sz="2400" dirty="0" smtClean="0">
                <a:latin typeface="Maiandra GD" panose="020E0502030308020204" pitchFamily="34" charset="0"/>
              </a:rPr>
              <a:t>-Tech</a:t>
            </a:r>
            <a:endParaRPr lang="en-US" sz="2400" dirty="0">
              <a:latin typeface="Maiandra GD" panose="020E0502030308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50108" y="4862112"/>
            <a:ext cx="5716245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latin typeface="Maiandra GD" panose="020E0502030308020204" pitchFamily="34" charset="0"/>
              </a:rPr>
              <a:t>Upcoming Editions | Waste Management</a:t>
            </a:r>
            <a:endParaRPr lang="en-US" sz="2400" dirty="0"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51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Manual Input 4"/>
          <p:cNvSpPr/>
          <p:nvPr/>
        </p:nvSpPr>
        <p:spPr>
          <a:xfrm>
            <a:off x="0" y="4572000"/>
            <a:ext cx="9144000" cy="2320159"/>
          </a:xfrm>
          <a:prstGeom prst="flowChartManualInput">
            <a:avLst/>
          </a:prstGeom>
          <a:solidFill>
            <a:srgbClr val="D66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98" name="Picture 2" descr="E:\Task content\Workshop IITM IC and RTBI\13th Aug 2016\MedTech Entrepreneur Workshop_13th Aug 2016_Photos\_DSC748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49"/>
          <a:stretch/>
        </p:blipFill>
        <p:spPr bwMode="auto">
          <a:xfrm>
            <a:off x="0" y="0"/>
            <a:ext cx="9144000" cy="5081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15000" y="5181600"/>
            <a:ext cx="3429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For further details,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Contact:</a:t>
            </a:r>
          </a:p>
          <a:p>
            <a:r>
              <a:rPr lang="en-US" sz="1400" dirty="0">
                <a:solidFill>
                  <a:schemeClr val="bg1"/>
                </a:solidFill>
              </a:rPr>
              <a:t>RTBI, Module#6, I Floor IITM Research Park, </a:t>
            </a:r>
            <a:r>
              <a:rPr lang="en-US" sz="1400" dirty="0" err="1">
                <a:solidFill>
                  <a:schemeClr val="bg1"/>
                </a:solidFill>
              </a:rPr>
              <a:t>Kanagam</a:t>
            </a:r>
            <a:r>
              <a:rPr lang="en-US" sz="1400" dirty="0">
                <a:solidFill>
                  <a:schemeClr val="bg1"/>
                </a:solidFill>
              </a:rPr>
              <a:t> Road,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 err="1">
                <a:solidFill>
                  <a:schemeClr val="bg1"/>
                </a:solidFill>
              </a:rPr>
              <a:t>Tharamani</a:t>
            </a:r>
            <a:r>
              <a:rPr lang="en-US" sz="1400" dirty="0">
                <a:solidFill>
                  <a:schemeClr val="bg1"/>
                </a:solidFill>
              </a:rPr>
              <a:t>, Chennai 600 113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P: +91 44 66469872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Email: </a:t>
            </a:r>
            <a:r>
              <a:rPr lang="en-US" sz="1400" dirty="0" smtClean="0">
                <a:solidFill>
                  <a:schemeClr val="bg1"/>
                </a:solidFill>
              </a:rPr>
              <a:t>info@rtbi.in</a:t>
            </a:r>
            <a:endParaRPr lang="en-US" sz="1400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91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1048</TotalTime>
  <Words>864</Words>
  <Application>Microsoft Office PowerPoint</Application>
  <PresentationFormat>On-screen Show (4:3)</PresentationFormat>
  <Paragraphs>96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Parasuram</dc:creator>
  <cp:lastModifiedBy>Admin</cp:lastModifiedBy>
  <cp:revision>44</cp:revision>
  <dcterms:created xsi:type="dcterms:W3CDTF">2006-08-16T00:00:00Z</dcterms:created>
  <dcterms:modified xsi:type="dcterms:W3CDTF">2016-09-08T05:19:19Z</dcterms:modified>
</cp:coreProperties>
</file>